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7" r:id="rId4"/>
    <p:sldId id="272" r:id="rId5"/>
    <p:sldId id="274" r:id="rId6"/>
    <p:sldId id="275" r:id="rId7"/>
    <p:sldId id="268" r:id="rId8"/>
    <p:sldId id="261" r:id="rId9"/>
    <p:sldId id="271" r:id="rId10"/>
    <p:sldId id="266" r:id="rId11"/>
    <p:sldId id="265" r:id="rId1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CE"/>
    <a:srgbClr val="FB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67335" autoAdjust="0"/>
  </p:normalViewPr>
  <p:slideViewPr>
    <p:cSldViewPr>
      <p:cViewPr varScale="1">
        <p:scale>
          <a:sx n="76" d="100"/>
          <a:sy n="76" d="100"/>
        </p:scale>
        <p:origin x="7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46B671-D0EA-4934-9B63-30ECD9611A02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4F229A-B0D1-4E12-AD20-36BB2099FC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45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vision.org.hk/learn/wat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ho.int/topics/water/en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vision.org.hk/learn/wate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unwater.org/" TargetMode="External"/><Relationship Id="rId4" Type="http://schemas.openxmlformats.org/officeDocument/2006/relationships/hyperlink" Target="http://www.who.int/topics/water/e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 smtClean="0"/>
              <a:t>讓幼兒明白水資源的珍貴，從而學懂珍惜並願意幫助有需要的人</a:t>
            </a:r>
            <a:endParaRPr lang="zh-TW" altLang="zh-TW" sz="1400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7E246F-2FEC-4E0B-A4B6-B13E750AE01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0266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［只供老師參考］</a:t>
            </a:r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圖表可參考世界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宣明會專題網頁：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水危機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mtClean="0">
                <a:hlinkClick r:id="rId3"/>
              </a:rPr>
              <a:t>http://www.worldvision.org.hk/learn/water</a:t>
            </a:r>
            <a:endParaRPr lang="en-US" altLang="zh-TW" smtClean="0">
              <a:hlinkClick r:id="rId4"/>
            </a:endParaRP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0299BE-8098-47D3-BC25-F5C543CEB43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3887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［只供老師參考</a:t>
            </a:r>
            <a:r>
              <a:rPr lang="zh-TW" altLang="en-US" dirty="0" smtClean="0"/>
              <a:t>］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1)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　世界宣明會專題網頁：</a:t>
            </a:r>
            <a:r>
              <a:rPr lang="zh-TW" altLang="zh-TW" sz="12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水危機</a:t>
            </a:r>
            <a:r>
              <a:rPr lang="zh-TW" altLang="zh-TW" sz="1200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」</a:t>
            </a:r>
            <a:endParaRPr lang="en-US" altLang="zh-TW" sz="12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　 　</a:t>
            </a:r>
            <a:r>
              <a:rPr lang="en-US" altLang="zh-TW" sz="1200" dirty="0" smtClean="0">
                <a:hlinkClick r:id="rId3"/>
              </a:rPr>
              <a:t>http://www.worldvision.org.hk/learn/water</a:t>
            </a:r>
            <a:endParaRPr lang="en-US" altLang="zh-TW" sz="1200" dirty="0" smtClean="0">
              <a:hlinkClick r:id="rId4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 startAt="2"/>
              <a:defRPr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 世界衛生組織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　     </a:t>
            </a:r>
            <a:r>
              <a:rPr lang="en-US" altLang="zh-TW" sz="1200" dirty="0" smtClean="0">
                <a:hlinkClick r:id="rId4"/>
              </a:rPr>
              <a:t>http://www.who.int/topics/water/en/</a:t>
            </a:r>
            <a:endParaRPr lang="en-US" altLang="zh-TW" sz="12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1200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 startAt="2"/>
              <a:defRPr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 聯合國水資源組織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　     </a:t>
            </a:r>
            <a:r>
              <a:rPr lang="en-US" altLang="zh-TW" sz="1200" smtClean="0">
                <a:hlinkClick r:id="rId5"/>
              </a:rPr>
              <a:t>http://www.unwater.org/</a:t>
            </a:r>
            <a:endParaRPr lang="en-US" altLang="zh-TW" sz="1200" smtClean="0"/>
          </a:p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2076BE-CD12-4627-B435-98DDB3C4F03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8321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講題：茶煲裡的小水點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內容：小路和卡瑪兩個小女孩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歲，她們住在非洲肯尼亞的兩個不同村入面</a:t>
            </a:r>
            <a:r>
              <a:rPr lang="zh-TW" altLang="en-US" smtClean="0"/>
              <a:t>，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每一日都要用茶煲去</a:t>
            </a:r>
            <a:r>
              <a:rPr lang="zh-TW" altLang="en-US" smtClean="0"/>
              <a:t>打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水回家用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了解她們在茶煲裡面的小水點分別是怎樣呢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B52ED7-8C3D-4592-A424-2A2D86E68C3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41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/>
              <a:t>第一個故事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/>
              <a:t>小路每天都要去打水兩次，需要行很遠路才找到水源，天氣炎熱令小路十分辛苦，路途中要上斜落斜路亦很危險、很容易跌倒。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7A861-9FB6-4A93-AB7E-46FE9E9751FA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辛苦找到的都只有啡色的污水，但小路及朋友沒有其他選擇，只好取這些污水回家使用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很多貧困國家的家庭都像小路一樣，需要得到幫助才能得到清潔食水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3C140-3D61-4F1D-A544-6E6594E3C7D9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9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第二個故事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卡瑪得到宣明會的幫助，她住的村莊興建了大水缸，供應清潔食水給卡瑪及其他村民使用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水缸在他們的家附近，他們很方便就可以取清潔的水回家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9ECE8-D7AF-4B9C-99C6-62A196A95E8B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因為得到幫助，擁有清潔食水令卡瑪的生活改變得更好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卡瑪每日可以飲到及使用清潔的水，現在卡瑪及其他小朋友身體變得健康了，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可以</a:t>
            </a:r>
            <a:r>
              <a:rPr lang="zh-TW" altLang="en-US" smtClean="0">
                <a:sym typeface="Wingdings" panose="05000000000000000000" pitchFamily="2" charset="2"/>
              </a:rPr>
              <a:t>上學讀書</a:t>
            </a:r>
            <a:r>
              <a:rPr lang="zh-TW" altLang="en-US" smtClean="0"/>
              <a:t>，老師還教導他們怎樣用水去灌溉蔬菜和水果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8B66F-B492-46AA-BDB0-23989EDDCF6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59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 幫助有需要的人，透過捐款讓貧困國家的家庭得到幫助，可以得到清潔食水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 珍惜食水，珍惜地球的水資源，讓貧窮小朋友多一個機會得到清潔食水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BFF603-D601-4C38-816D-E2858C992E3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2642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貧窮小朋友有清潔食水，就可以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答：</a:t>
            </a:r>
            <a:r>
              <a:rPr lang="zh-TW" altLang="en-US" dirty="0" smtClean="0">
                <a:sym typeface="Wingdings" pitchFamily="2" charset="2"/>
              </a:rPr>
              <a:t>（例子）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有健康的身體　［影響：取到的都是污水，飲用後容易生病］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上學讀書／專心讀書　［影響一：身體因飲用污水而變得很差，影響學習］</a:t>
            </a: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dirty="0" smtClean="0">
                <a:sym typeface="Wingdings" pitchFamily="2" charset="2"/>
              </a:rPr>
              <a:t>                                               ［影響二：因為花上很多時間取水，回到家已趕不到去上學，或已很疲倦去溫習］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有時間去玩［影響：因為花上很多時間取水，沒有多餘時間或精力跟朋友玩］</a:t>
            </a: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香港人每天都用去很多水，比其他地方還要多！（詳情可參考：宣明會專題網頁：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水危機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在日常生活中，我們怎樣做才能用少一點水，真正做到「珍惜」呢？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答</a:t>
            </a:r>
            <a:r>
              <a:rPr lang="zh-TW" altLang="en-US" dirty="0" smtClean="0">
                <a:sym typeface="Wingdings" pitchFamily="2" charset="2"/>
              </a:rPr>
              <a:t>：（例子）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關好水龍頭（</a:t>
            </a:r>
            <a:r>
              <a:rPr lang="en-US" altLang="zh-TW" dirty="0" smtClean="0">
                <a:sym typeface="Wingdings" pitchFamily="2" charset="2"/>
              </a:rPr>
              <a:t>e.g.</a:t>
            </a:r>
            <a:r>
              <a:rPr lang="zh-TW" altLang="en-US" dirty="0" smtClean="0">
                <a:sym typeface="Wingdings" pitchFamily="2" charset="2"/>
              </a:rPr>
              <a:t> </a:t>
            </a:r>
            <a:r>
              <a:rPr lang="zh-TW" altLang="en-US" dirty="0" smtClean="0"/>
              <a:t>刷牙、塗梘液時，應關掉水龍頭</a:t>
            </a:r>
            <a:r>
              <a:rPr lang="zh-TW" altLang="en-US" dirty="0" smtClean="0">
                <a:sym typeface="Wingdings" pitchFamily="2" charset="2"/>
              </a:rPr>
              <a:t>）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洗手、沖涼時不玩水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坐好飲水</a:t>
            </a:r>
            <a:endParaRPr lang="en-US" altLang="zh-TW" dirty="0" smtClean="0">
              <a:sym typeface="Wingdings" pitchFamily="2" charset="2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dirty="0" smtClean="0">
                <a:sym typeface="Wingdings" pitchFamily="2" charset="2"/>
              </a:rPr>
              <a:t>水杯內的水要喝完，不隨便倒掉</a:t>
            </a:r>
            <a:endParaRPr lang="en-US" altLang="zh-TW" dirty="0" smtClean="0"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6C731F-FA71-4ED5-B705-5ED0774F95E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4612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zh-TW" smtClean="0"/>
              <a:t>鼓勵幼兒珍惜水資源，</a:t>
            </a:r>
            <a:r>
              <a:rPr lang="zh-TW" altLang="en-US" smtClean="0"/>
              <a:t>用唱遊回應「珍惜小水點」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歌曲旋律</a:t>
            </a:r>
            <a:r>
              <a:rPr lang="en-US" altLang="zh-TW" smtClean="0"/>
              <a:t>:</a:t>
            </a:r>
            <a:r>
              <a:rPr lang="zh-TW" altLang="en-US" smtClean="0"/>
              <a:t> 莫札特 </a:t>
            </a:r>
            <a:r>
              <a:rPr lang="en-US" altLang="zh-TW" smtClean="0"/>
              <a:t>“</a:t>
            </a:r>
            <a:r>
              <a:rPr lang="zh-TW" altLang="zh-TW" i="1" smtClean="0"/>
              <a:t>Twinkle Twinkle Little Star</a:t>
            </a:r>
            <a:r>
              <a:rPr lang="en-US" altLang="zh-TW" i="1" smtClean="0"/>
              <a:t>”</a:t>
            </a:r>
          </a:p>
          <a:p>
            <a:pPr eaLnBrk="1" hangingPunct="1"/>
            <a:r>
              <a:rPr lang="zh-TW" altLang="en-US" b="1" smtClean="0"/>
              <a:t>小星星 鋼琴伴奏音樂</a:t>
            </a:r>
            <a:endParaRPr lang="en-US" altLang="zh-TW" i="1" smtClean="0"/>
          </a:p>
          <a:p>
            <a:pPr eaLnBrk="1" hangingPunct="1"/>
            <a:r>
              <a:rPr lang="en-AU" altLang="zh-TW" smtClean="0"/>
              <a:t>https://youtu.be/BctBgMav-LA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8619FE-E333-4858-8FB2-62584DF9603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2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99C3-AF84-4F71-9C80-AD6B5705A291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637A-44E5-492B-8986-BDFE8B891E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53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32E3-C134-415E-B614-B66B48A34C95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B4D-3DD3-478A-9CE1-A12B330A3B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85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7518-DB36-4B62-921C-7D971FE9AA67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B5E7-18EF-444D-8B0E-697B49BA85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2C17-A6C8-4245-984F-70DCF52B0826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8ABD-2856-4302-86EC-613E3F8B8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91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31D1-8804-41B4-88F6-866E868857CF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9ECB-67E9-4EA4-B183-5497896279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97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BC0F-75CB-4FF1-B427-12932952367A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CADD-79CD-4398-BDD6-F2A685523A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5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1F4F-E2E7-4CC4-AF87-EFC9C4B2C113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0734-9B8A-43D3-9DE3-F36A3F9B11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87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1946-AE91-474D-A680-0F96E3C4616D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917-A74A-42A3-BF34-2AA691932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5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BB27-E447-4C80-ACDB-CA689B5CBBB0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B87C-5D42-41D4-9498-7795CCC217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6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0481-3A9C-45C9-9FF7-0AC372D04728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92BC-F2BE-433C-B7D8-4AF023BE3D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52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4705-0ED0-4684-BE97-9541B38F6934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6102-0406-4BE6-BF08-094554A3E1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43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CEECB0-3ECD-4E60-B14C-BE522FE1A7A9}" type="datetimeFigureOut">
              <a:rPr lang="zh-TW" altLang="en-US"/>
              <a:pPr>
                <a:defRPr/>
              </a:pPr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A1B173-6706-47A4-9CCE-16A0B630D2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33569" y="246522"/>
            <a:ext cx="1262483" cy="32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12824" y="764704"/>
            <a:ext cx="9144000" cy="6093296"/>
            <a:chOff x="-12824" y="764704"/>
            <a:chExt cx="9144000" cy="609329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24" y="2901776"/>
              <a:ext cx="9144000" cy="395622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764704"/>
              <a:ext cx="3333333" cy="19428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88"/>
            <a:ext cx="9144000" cy="65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197"/>
            <a:ext cx="9144000" cy="654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79512" y="260648"/>
            <a:ext cx="8838095" cy="6586747"/>
            <a:chOff x="179512" y="260648"/>
            <a:chExt cx="8838095" cy="658674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980728"/>
              <a:ext cx="8838095" cy="586666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809" y="260648"/>
              <a:ext cx="4389500" cy="12436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172516" y="44624"/>
            <a:ext cx="9316516" cy="7161488"/>
            <a:chOff x="-172516" y="44624"/>
            <a:chExt cx="9316516" cy="716148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516" y="1052736"/>
              <a:ext cx="9316516" cy="6153376"/>
            </a:xfrm>
            <a:prstGeom prst="rect">
              <a:avLst/>
            </a:prstGeom>
          </p:spPr>
        </p:pic>
        <p:pic>
          <p:nvPicPr>
            <p:cNvPr id="7173" name="圖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2444750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" y="778109"/>
            <a:ext cx="9127108" cy="610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51520" y="-175062"/>
            <a:ext cx="8496944" cy="7033061"/>
            <a:chOff x="251520" y="-175062"/>
            <a:chExt cx="8496944" cy="703306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26626"/>
              <a:ext cx="8352928" cy="6231373"/>
            </a:xfrm>
            <a:prstGeom prst="rect">
              <a:avLst/>
            </a:prstGeom>
          </p:spPr>
        </p:pic>
        <p:pic>
          <p:nvPicPr>
            <p:cNvPr id="11269" name="圖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-175062"/>
              <a:ext cx="2346325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0689"/>
            <a:ext cx="8301697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" y="692696"/>
            <a:ext cx="9098312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96105" cy="607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8" y="34652"/>
            <a:ext cx="9071634" cy="67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2959</TotalTime>
  <Words>400</Words>
  <Application>Microsoft Office PowerPoint</Application>
  <PresentationFormat>如螢幕大小 (4:3)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World Vision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水資源</dc:title>
  <dc:creator>World Vision Hong Kong</dc:creator>
  <cp:lastModifiedBy>Purple Leung</cp:lastModifiedBy>
  <cp:revision>217</cp:revision>
  <dcterms:created xsi:type="dcterms:W3CDTF">2014-07-29T01:42:39Z</dcterms:created>
  <dcterms:modified xsi:type="dcterms:W3CDTF">2017-08-22T06:43:50Z</dcterms:modified>
</cp:coreProperties>
</file>