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98" r:id="rId13"/>
    <p:sldId id="264" r:id="rId14"/>
    <p:sldId id="265" r:id="rId15"/>
    <p:sldId id="299" r:id="rId16"/>
    <p:sldId id="266" r:id="rId17"/>
    <p:sldId id="300" r:id="rId18"/>
    <p:sldId id="267" r:id="rId19"/>
    <p:sldId id="301" r:id="rId20"/>
    <p:sldId id="268" r:id="rId21"/>
    <p:sldId id="269" r:id="rId22"/>
    <p:sldId id="270" r:id="rId23"/>
    <p:sldId id="302" r:id="rId24"/>
    <p:sldId id="271" r:id="rId25"/>
    <p:sldId id="303" r:id="rId26"/>
    <p:sldId id="272" r:id="rId27"/>
    <p:sldId id="273" r:id="rId28"/>
    <p:sldId id="274" r:id="rId29"/>
    <p:sldId id="304" r:id="rId30"/>
    <p:sldId id="275" r:id="rId31"/>
    <p:sldId id="305" r:id="rId32"/>
    <p:sldId id="276" r:id="rId33"/>
    <p:sldId id="30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307" r:id="rId43"/>
    <p:sldId id="285" r:id="rId44"/>
    <p:sldId id="286" r:id="rId45"/>
    <p:sldId id="287" r:id="rId46"/>
    <p:sldId id="288" r:id="rId47"/>
    <p:sldId id="308" r:id="rId48"/>
    <p:sldId id="309" r:id="rId49"/>
    <p:sldId id="289" r:id="rId50"/>
    <p:sldId id="290" r:id="rId51"/>
    <p:sldId id="291" r:id="rId52"/>
    <p:sldId id="310" r:id="rId53"/>
    <p:sldId id="292" r:id="rId54"/>
    <p:sldId id="293" r:id="rId55"/>
    <p:sldId id="294" r:id="rId56"/>
    <p:sldId id="295" r:id="rId57"/>
    <p:sldId id="296" r:id="rId58"/>
    <p:sldId id="297" r:id="rId59"/>
  </p:sldIdLst>
  <p:sldSz cx="18288000" cy="10287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HK Grotesk Bold" panose="02020500000000000000" charset="0"/>
      <p:regular r:id="rId66"/>
    </p:embeddedFont>
    <p:embeddedFont>
      <p:font typeface="HK Grotesk Medium" panose="02020500000000000000" charset="0"/>
      <p:regular r:id="rId67"/>
    </p:embeddedFont>
    <p:embeddedFont>
      <p:font typeface="HK Grotesk Semi-Bold" panose="02020500000000000000" charset="0"/>
      <p:regular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89227" autoAdjust="0"/>
  </p:normalViewPr>
  <p:slideViewPr>
    <p:cSldViewPr>
      <p:cViewPr>
        <p:scale>
          <a:sx n="66" d="100"/>
          <a:sy n="66" d="100"/>
        </p:scale>
        <p:origin x="1014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5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A50F407-D3D4-4A2D-B0F1-5C43F8ABCE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4514E71-792A-4E60-A172-65516BD573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939A-70C4-429F-9923-8DAA1F30C8AC}" type="datetimeFigureOut">
              <a:rPr lang="zh-HK" altLang="en-US" smtClean="0"/>
              <a:t>10/1/2024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62B946-7092-4315-B68E-3370701990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AB19D10-03C1-40B2-8023-85F800EF43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6F9F4-07BB-4575-9DDE-9297CDA8674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992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22BBB-B73C-4F2D-A2AD-33B5E7C6484E}" type="datetimeFigureOut">
              <a:rPr lang="zh-HK" altLang="en-US" smtClean="0"/>
              <a:t>10/1/2024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F7ED9-91DE-43F6-A209-B9D222ED77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521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/fullarticle/272698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vision.org.hk/images/data/07_Learn/02_Resources/04_SEC/Pandemic-Article01.pdf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vi.org/stories/uganda/covid-19-children-west-nile-will-be-ambassadors-prevention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ews.un.org/en/story/2020/03/1059862" TargetMode="External"/><Relationship Id="rId4" Type="http://schemas.openxmlformats.org/officeDocument/2006/relationships/hyperlink" Target="https://www.wvi.org/stories/south-sudan/communities-south-sudan-join-hands-prevent-ebola-and-stop-harmful-practice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BG_zB_iiU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eforum.org/agenda/2020/03/a-visual-history-of-pandemics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OEIFqxfEQ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bc.com/zhongwen/trad/chinese-news-51385714" TargetMode="External"/><Relationship Id="rId4" Type="http://schemas.openxmlformats.org/officeDocument/2006/relationships/hyperlink" Target="http://theconversation.com/the-global-effort-to-tackle-the-coronavirus-face-mask-shortage-133656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hsindex.org/about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CZXxC6bNM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bes.com/sites/niallmccarthy/2020/01/27/the-countries-best-and-worst-prepared-for-an-epidemic-infographic/#3340f6d2579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p.com/comment/opinion/article/3074404/china-has-actively-worked-who-fight-coronavirus-now-other-countries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eforum.org/agenda/2020/03/coronavirus-least-developed-countries-response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oZT6ZpBIUE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BSKY8ZlB-Lk" TargetMode="External"/><Relationship Id="rId4" Type="http://schemas.openxmlformats.org/officeDocument/2006/relationships/hyperlink" Target="https://www.youtube.com/watch?v=m5VQg9_h3iw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zhongwen/trad/chinese-news-51385714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news/best-countries/articles/2020-03-23/why-coronavirus-could-be-especially-catastrophic-for-developing-world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了解疫症爆發的四種級別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Grennan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D., JAMA - What Is a Pandemic?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https://jamanetwork.com/journals/jama/fullarticle/2726986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6157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Pandemic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Article 01</a:t>
            </a:r>
            <a:b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http://www.worldvision.org.hk/images/data/07_Learn/02_Resources/04_SEC/Pandemic-Article01.pdf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Pandemic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Article 02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http://www.worldvision.org.hk/images/data/07_Learn/02_Resources/04_SEC/Pandemic-Article02.pdf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54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22469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5.1 Covid-19: Children in West Nile will be the Ambassadors of Prevention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https://www.wvi.org/stories/uganda/covid-19-children-west-nile-will-be-ambassadors-prevention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 Communities in South Sudan Join Hands to Prevent Ebola and Stop Harmful Practices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https://www.wvi.org/stories/south-sudan/communities-south-sudan-join-hands-prevent-ebola-and-stop-harmful-practices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5.3 UN Aid Teams Work Round the Clock Amid Covid-19 Pandemic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https://news.un.org/en/story/2020/03/1059862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資料來源：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聯合國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55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9623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參考短片：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Vox - How this Ebola Outbreak 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ecame the 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orst 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e've 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 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 </a:t>
            </a: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https://www.youtube.com/watch?v=HBG_zB_iiUc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Economic Forum - A Visual History of Pandemics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https://www.weforum.org/agenda/2020/03/a-visual-history-of-pandemics/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1753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參考短片：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鳳凰衛視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《皇牌大放送》一罩何求：全球口罩供需全解析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https://www.youtube.com/watch?v=VeOEIFqxfEQ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Conversation - The Global Effort to Tackle the Coronavirus Face Mask Shortage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http://theconversation.com/the-global-effort-to-tackle-the-coronavirus-face-mask-shortage-133656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News </a:t>
            </a:r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武漢疫情：中國口罩大搶購如何擴散至全球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https://www.bbc.com/zhongwen/trad/chinese-news-51385714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382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GHS Index – About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https://www.ghsindex.org/about/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34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2427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Jazeera - Can developing nations handle the COVID-19 pandemic? I Inside Story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https://www.youtube.com/watch?v=dNCZXxC6bNM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Forbes - The Countries Best and Worst Prepared For An Epidemic [Infographic]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https://www.forbes.com/sites/niallmccarthy/2020/01/27/the-countries-best-and-worst-prepared-for-an-epidemic-infographic/#3340f6d25799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41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226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 - China has actively worked with the WHO to fight the coronavirus. Now, other countries should too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https://www.scmp.com/comment/opinion/article/3074404/china-has-actively-worked-who-fight-coronavirus-now-other-countries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Economic Forum - Coronavirus is coming for the world's poor. Here are six ways to help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https://www.weforum.org/agenda/2020/03/coronavirus-least-developed-countries-response/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World Bank - World Bank Launches First-Ever Pandemic Bonds to Support $500 Million Pandemic Emergency Financing Facility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https://www.worldbank.org/en/news/press-release/2017/06/28/world-bank-launches-first-ever-pandemic-bonds-to-support-500-million-pandemic-emergency-financing-facility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50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3338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 World Vision Helps to Prevent Corona Virus at Rohingya Camps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https://www.youtube.com/watch?v=JoZT6ZpBIUE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 Children Are at Home Now – COVID-19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https://www.youtube.com/watch?v=m5VQg9_h3iw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2.3 Ebola Can’t Stop Me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https://www.youtube.com/watch?v=BSKY8ZlB-Lk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51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593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https://www.bbc.com/zhongwen/trad/chinese-news-51385714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52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3256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https://www.usnews.com/news/best-countries/articles/2020-03-23/why-coronavirus-could-be-especially-catastrophic-for-developing-world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ED9-91DE-43F6-A209-B9D222ED772C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241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62220E7-8EBD-4064-BBB8-6014AAE0E4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019617" y="0"/>
            <a:ext cx="3268383" cy="133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BG_zB_iiUc" TargetMode="External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s://www.weforum.org/agenda/2020/03/a-visual-history-of-pandemics/" TargetMode="Externa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s://www.youtube.com/watch?v=VeOEIFqxfEQ" TargetMode="External"/><Relationship Id="rId7" Type="http://schemas.openxmlformats.org/officeDocument/2006/relationships/hyperlink" Target="https://www.bbc.com/zhongwen/trad/chinese-news-5138571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hyperlink" Target="http://theconversation.com/the-global-effort-to-tackle-the-coronavirus-face-mask-shortage-133656" TargetMode="External"/><Relationship Id="rId4" Type="http://schemas.openxmlformats.org/officeDocument/2006/relationships/image" Target="../media/image70.jpeg"/><Relationship Id="rId9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hyperlink" Target="https://www.ghsindex.org/about/" TargetMode="External"/><Relationship Id="rId4" Type="http://schemas.openxmlformats.org/officeDocument/2006/relationships/image" Target="../media/image2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CZXxC6bNM" TargetMode="External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hyperlink" Target="https://www.forbes.com/sites/niallmccarthy/2020/01/27/the-countries-best-and-worst-prepared-for-an-epidemic-infographic/#3340f6d25799" TargetMode="External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11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G"/><Relationship Id="rId4" Type="http://schemas.openxmlformats.org/officeDocument/2006/relationships/image" Target="../media/image11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hyperlink" Target="https://www.scmp.com/comment/opinion/article/3074404/china-has-actively-worked-who-fight-coronavirus-now-other-countries" TargetMode="External"/><Relationship Id="rId7" Type="http://schemas.openxmlformats.org/officeDocument/2006/relationships/hyperlink" Target="https://www.worldbank.org/en/news/press-release/2017/06/28/world-bank-launches-first-ever-pandemic-bonds-to-support-500-million-pandemic-emergency-financing-facilit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hyperlink" Target="https://www.weforum.org/agenda/2020/03/coronavirus-least-developed-countries-response/" TargetMode="External"/><Relationship Id="rId4" Type="http://schemas.openxmlformats.org/officeDocument/2006/relationships/image" Target="../media/image136.jpeg"/><Relationship Id="rId9" Type="http://schemas.openxmlformats.org/officeDocument/2006/relationships/image" Target="../media/image139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40.png"/><Relationship Id="rId7" Type="http://schemas.openxmlformats.org/officeDocument/2006/relationships/hyperlink" Target="https://www.youtube.com/watch?v=m5VQg9_h3i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145.JPG"/><Relationship Id="rId5" Type="http://schemas.openxmlformats.org/officeDocument/2006/relationships/hyperlink" Target="https://www.youtube.com/watch?v=JoZT6ZpBIUE" TargetMode="External"/><Relationship Id="rId10" Type="http://schemas.openxmlformats.org/officeDocument/2006/relationships/image" Target="../media/image144.jpeg"/><Relationship Id="rId4" Type="http://schemas.openxmlformats.org/officeDocument/2006/relationships/image" Target="../media/image141.svg"/><Relationship Id="rId9" Type="http://schemas.openxmlformats.org/officeDocument/2006/relationships/hyperlink" Target="https://www.youtube.com/watch?v=BSKY8ZlB-Lk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G"/><Relationship Id="rId5" Type="http://schemas.openxmlformats.org/officeDocument/2006/relationships/image" Target="../media/image147.jpeg"/><Relationship Id="rId4" Type="http://schemas.openxmlformats.org/officeDocument/2006/relationships/hyperlink" Target="https://www.bbc.com/zhongwen/trad/chinese-news-5138571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hyperlink" Target="https://www.usnews.com/news/best-countries/articles/2020-03-23/why-coronavirus-could-be-especially-catastrophic-for-developing-world" TargetMode="External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2.png"/><Relationship Id="rId7" Type="http://schemas.openxmlformats.org/officeDocument/2006/relationships/hyperlink" Target="http://www.worldvision.org.hk/images/data/07_Learn/02_Resources/04_SEC/Pandemic-Article02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hyperlink" Target="http://www.worldvision.org.hk/images/data/07_Learn/02_Resources/04_SEC/Pandemic-Article01.pdf" TargetMode="External"/><Relationship Id="rId4" Type="http://schemas.openxmlformats.org/officeDocument/2006/relationships/image" Target="../media/image153.svg"/><Relationship Id="rId9" Type="http://schemas.openxmlformats.org/officeDocument/2006/relationships/image" Target="../media/image156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hyperlink" Target="https://www.wvi.org/stories/uganda/covid-19-children-west-nile-will-be-ambassadors-prevention" TargetMode="External"/><Relationship Id="rId7" Type="http://schemas.openxmlformats.org/officeDocument/2006/relationships/hyperlink" Target="https://news.un.org/en/story/2020/03/105986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hyperlink" Target="https://www.wvi.org/stories/south-sudan/communities-south-sudan-join-hands-prevent-ebola-and-stop-harmful-practices" TargetMode="External"/><Relationship Id="rId4" Type="http://schemas.openxmlformats.org/officeDocument/2006/relationships/image" Target="../media/image157.jpeg"/><Relationship Id="rId9" Type="http://schemas.openxmlformats.org/officeDocument/2006/relationships/image" Target="../media/image16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https://jamanetwork.com/journals/jama/fullarticle/272698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A2C8F093-DA75-44FC-9219-0CCD04CA3EB6}"/>
              </a:ext>
            </a:extLst>
          </p:cNvPr>
          <p:cNvSpPr/>
          <p:nvPr/>
        </p:nvSpPr>
        <p:spPr>
          <a:xfrm>
            <a:off x="5283568" y="2514750"/>
            <a:ext cx="4953000" cy="2862426"/>
          </a:xfrm>
          <a:custGeom>
            <a:avLst/>
            <a:gdLst/>
            <a:ahLst/>
            <a:cxnLst/>
            <a:rect l="l" t="t" r="r" b="b"/>
            <a:pathLst>
              <a:path w="11288889" h="10287000">
                <a:moveTo>
                  <a:pt x="0" y="0"/>
                </a:moveTo>
                <a:lnTo>
                  <a:pt x="11288888" y="0"/>
                </a:lnTo>
                <a:lnTo>
                  <a:pt x="112888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CA89299-D027-4F76-AEE5-86E66ECA105C}"/>
              </a:ext>
            </a:extLst>
          </p:cNvPr>
          <p:cNvSpPr/>
          <p:nvPr/>
        </p:nvSpPr>
        <p:spPr>
          <a:xfrm>
            <a:off x="-914400" y="-550590"/>
            <a:ext cx="5355243" cy="5667382"/>
          </a:xfrm>
          <a:custGeom>
            <a:avLst/>
            <a:gdLst/>
            <a:ahLst/>
            <a:cxnLst/>
            <a:rect l="l" t="t" r="r" b="b"/>
            <a:pathLst>
              <a:path w="10646313" h="10287000">
                <a:moveTo>
                  <a:pt x="0" y="0"/>
                </a:moveTo>
                <a:lnTo>
                  <a:pt x="10646313" y="0"/>
                </a:lnTo>
                <a:lnTo>
                  <a:pt x="106463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B7B3B44-2F5C-477A-A108-DE39B250FB11}"/>
              </a:ext>
            </a:extLst>
          </p:cNvPr>
          <p:cNvSpPr/>
          <p:nvPr/>
        </p:nvSpPr>
        <p:spPr>
          <a:xfrm>
            <a:off x="8001000" y="2525860"/>
            <a:ext cx="10546617" cy="7000508"/>
          </a:xfrm>
          <a:custGeom>
            <a:avLst/>
            <a:gdLst/>
            <a:ahLst/>
            <a:cxnLst/>
            <a:rect l="l" t="t" r="r" b="b"/>
            <a:pathLst>
              <a:path w="14508109" h="10287000">
                <a:moveTo>
                  <a:pt x="0" y="0"/>
                </a:moveTo>
                <a:lnTo>
                  <a:pt x="14508109" y="0"/>
                </a:lnTo>
                <a:lnTo>
                  <a:pt x="145081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3129423" y="5324482"/>
            <a:ext cx="5158577" cy="5037201"/>
          </a:xfrm>
          <a:custGeom>
            <a:avLst/>
            <a:gdLst/>
            <a:ahLst/>
            <a:cxnLst/>
            <a:rect l="l" t="t" r="r" b="b"/>
            <a:pathLst>
              <a:path w="8652464" h="8589537">
                <a:moveTo>
                  <a:pt x="0" y="0"/>
                </a:moveTo>
                <a:lnTo>
                  <a:pt x="8652464" y="0"/>
                </a:lnTo>
                <a:lnTo>
                  <a:pt x="8652464" y="8589537"/>
                </a:lnTo>
                <a:lnTo>
                  <a:pt x="0" y="8589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600" y="6438900"/>
            <a:ext cx="969267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43"/>
              </a:lnSpc>
            </a:pPr>
            <a:r>
              <a:rPr lang="en-US" sz="17200" b="1" dirty="0" err="1">
                <a:solidFill>
                  <a:srgbClr val="EB5B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全球抗疫</a:t>
            </a:r>
            <a:endParaRPr lang="en-US" sz="17200" b="1" dirty="0">
              <a:solidFill>
                <a:srgbClr val="EB5B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49330" y="5899079"/>
            <a:ext cx="6213214" cy="47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b="1" spc="60" dirty="0" err="1">
                <a:solidFill>
                  <a:srgbClr val="01256B"/>
                </a:solidFill>
                <a:ea typeface="HK Grotesk Semi-Bold"/>
              </a:rPr>
              <a:t>教學資源</a:t>
            </a:r>
            <a:endParaRPr lang="en-US" sz="4800" b="1" spc="60" dirty="0">
              <a:solidFill>
                <a:srgbClr val="01256B"/>
              </a:solidFill>
              <a:ea typeface="HK Grotesk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31417" y="8692682"/>
            <a:ext cx="4186417" cy="44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3200" spc="79" dirty="0">
                <a:solidFill>
                  <a:srgbClr val="01256B"/>
                </a:solidFill>
                <a:latin typeface="HK Grotesk Medium"/>
              </a:rPr>
              <a:t>(</a:t>
            </a:r>
            <a:r>
              <a:rPr lang="en-US" sz="3200" spc="79" dirty="0" err="1">
                <a:solidFill>
                  <a:srgbClr val="01256B"/>
                </a:solidFill>
                <a:latin typeface="HK Grotesk Medium"/>
              </a:rPr>
              <a:t>中學適用</a:t>
            </a:r>
            <a:r>
              <a:rPr lang="en-US" sz="3200" spc="79" dirty="0">
                <a:solidFill>
                  <a:srgbClr val="01256B"/>
                </a:solidFill>
                <a:latin typeface="HK Grotesk Medium"/>
              </a:rPr>
              <a:t>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0D99331-630C-409C-8A00-2AD06D0B6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07512"/>
            <a:ext cx="7366032" cy="4994170"/>
          </a:xfrm>
          <a:custGeom>
            <a:avLst/>
            <a:gdLst/>
            <a:ahLst/>
            <a:cxnLst/>
            <a:rect l="l" t="t" r="r" b="b"/>
            <a:pathLst>
              <a:path w="7366032" h="4994170">
                <a:moveTo>
                  <a:pt x="0" y="0"/>
                </a:moveTo>
                <a:lnTo>
                  <a:pt x="7366032" y="0"/>
                </a:lnTo>
                <a:lnTo>
                  <a:pt x="7366032" y="4994170"/>
                </a:lnTo>
                <a:lnTo>
                  <a:pt x="0" y="499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70310" y="1615026"/>
            <a:ext cx="3422720" cy="2443967"/>
            <a:chOff x="0" y="0"/>
            <a:chExt cx="4563626" cy="3258622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4285161" cy="107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93"/>
                </a:lnSpc>
              </a:pPr>
              <a:r>
                <a:rPr lang="en-US" sz="5630" spc="112">
                  <a:solidFill>
                    <a:srgbClr val="01256B"/>
                  </a:solidFill>
                  <a:ea typeface="HK Grotesk Bold"/>
                </a:rPr>
                <a:t>感染人數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20272"/>
              <a:ext cx="4563626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50"/>
                </a:lnSpc>
              </a:pPr>
              <a:r>
                <a:rPr lang="en-US" sz="10500" u="sng">
                  <a:solidFill>
                    <a:srgbClr val="01256B"/>
                  </a:solidFill>
                  <a:latin typeface="HK Grotesk Bold"/>
                </a:rPr>
                <a:t>1755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62890" y="1615026"/>
            <a:ext cx="3422720" cy="2443967"/>
            <a:chOff x="0" y="0"/>
            <a:chExt cx="4563626" cy="3258622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4285161" cy="107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93"/>
                </a:lnSpc>
              </a:pPr>
              <a:r>
                <a:rPr lang="en-US" sz="5630" spc="112">
                  <a:solidFill>
                    <a:srgbClr val="01256B"/>
                  </a:solidFill>
                  <a:ea typeface="HK Grotesk Bold"/>
                </a:rPr>
                <a:t>死亡人數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20272"/>
              <a:ext cx="4563626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50"/>
                </a:lnSpc>
              </a:pPr>
              <a:r>
                <a:rPr lang="en-US" sz="10500" u="sng">
                  <a:solidFill>
                    <a:srgbClr val="01256B"/>
                  </a:solidFill>
                  <a:latin typeface="HK Grotesk Bold"/>
                </a:rPr>
                <a:t>299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062458"/>
            <a:ext cx="7505700" cy="1052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8"/>
              </a:lnSpc>
              <a:spcBef>
                <a:spcPct val="0"/>
              </a:spcBef>
            </a:pPr>
            <a:r>
              <a:rPr lang="en-US" sz="5965" spc="59" dirty="0" err="1">
                <a:solidFill>
                  <a:srgbClr val="EB5B28"/>
                </a:solidFill>
                <a:ea typeface="HK Grotesk Bold"/>
              </a:rPr>
              <a:t>非典型肺炎在香港</a:t>
            </a:r>
            <a:endParaRPr lang="en-US" sz="5965" spc="59" dirty="0">
              <a:solidFill>
                <a:srgbClr val="EB5B28"/>
              </a:solidFill>
              <a:ea typeface="HK Grotesk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070310" y="6057900"/>
            <a:ext cx="3422720" cy="3233806"/>
            <a:chOff x="0" y="0"/>
            <a:chExt cx="4563626" cy="431174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7625"/>
              <a:ext cx="4285161" cy="2130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93"/>
                </a:lnSpc>
              </a:pPr>
              <a:r>
                <a:rPr lang="en-US" sz="5630" spc="112">
                  <a:solidFill>
                    <a:srgbClr val="01256B"/>
                  </a:solidFill>
                  <a:ea typeface="HK Grotesk Bold"/>
                </a:rPr>
                <a:t>醫護</a:t>
              </a:r>
            </a:p>
            <a:p>
              <a:pPr>
                <a:lnSpc>
                  <a:spcPts val="6193"/>
                </a:lnSpc>
              </a:pPr>
              <a:r>
                <a:rPr lang="en-US" sz="5630" spc="112">
                  <a:solidFill>
                    <a:srgbClr val="01256B"/>
                  </a:solidFill>
                  <a:ea typeface="HK Grotesk Bold"/>
                </a:rPr>
                <a:t>感染人數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273391"/>
              <a:ext cx="4563626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50"/>
                </a:lnSpc>
              </a:pPr>
              <a:r>
                <a:rPr lang="en-US" sz="10500" u="sng">
                  <a:solidFill>
                    <a:srgbClr val="01256B"/>
                  </a:solidFill>
                  <a:latin typeface="HK Grotesk Bold"/>
                </a:rPr>
                <a:t>1755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62890" y="6057900"/>
            <a:ext cx="3422720" cy="3216228"/>
            <a:chOff x="0" y="0"/>
            <a:chExt cx="4563626" cy="428830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7625"/>
              <a:ext cx="4285161" cy="2107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93"/>
                </a:lnSpc>
              </a:pPr>
              <a:r>
                <a:rPr lang="en-US" sz="5630" spc="112">
                  <a:solidFill>
                    <a:srgbClr val="01256B"/>
                  </a:solidFill>
                  <a:ea typeface="HK Grotesk Bold"/>
                </a:rPr>
                <a:t>醫護</a:t>
              </a:r>
            </a:p>
            <a:p>
              <a:pPr>
                <a:lnSpc>
                  <a:spcPts val="6193"/>
                </a:lnSpc>
              </a:pPr>
              <a:r>
                <a:rPr lang="en-US" sz="5630" spc="112">
                  <a:solidFill>
                    <a:srgbClr val="01256B"/>
                  </a:solidFill>
                  <a:ea typeface="HK Grotesk Bold"/>
                </a:rPr>
                <a:t>死亡人數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249954"/>
              <a:ext cx="4563626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50"/>
                </a:lnSpc>
              </a:pPr>
              <a:r>
                <a:rPr lang="en-US" sz="10500" u="sng">
                  <a:solidFill>
                    <a:srgbClr val="01256B"/>
                  </a:solidFill>
                  <a:latin typeface="HK Grotesk Bold"/>
                </a:rPr>
                <a:t>299</a:t>
              </a: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2026AB0B-5FFB-4081-BCC5-E10B6A74C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6BEAFFFA-6735-4E7B-8590-10B331BDB637}"/>
              </a:ext>
            </a:extLst>
          </p:cNvPr>
          <p:cNvSpPr/>
          <p:nvPr/>
        </p:nvSpPr>
        <p:spPr>
          <a:xfrm>
            <a:off x="8001000" y="4644664"/>
            <a:ext cx="10573351" cy="5432059"/>
          </a:xfrm>
          <a:custGeom>
            <a:avLst/>
            <a:gdLst/>
            <a:ahLst/>
            <a:cxnLst/>
            <a:rect l="l" t="t" r="r" b="b"/>
            <a:pathLst>
              <a:path w="18288000" h="9395460">
                <a:moveTo>
                  <a:pt x="0" y="0"/>
                </a:moveTo>
                <a:lnTo>
                  <a:pt x="18288000" y="0"/>
                </a:lnTo>
                <a:lnTo>
                  <a:pt x="18288000" y="9395460"/>
                </a:lnTo>
                <a:lnTo>
                  <a:pt x="0" y="939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3095650" y="2857500"/>
            <a:ext cx="12096699" cy="281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甲型流感，俗稱「豬流感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」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季節性流感病毒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由豬隻傳播給人類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透過人與人之間飛沫或呼吸道分泌物傳播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67200" y="404993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6747" y="2441711"/>
            <a:ext cx="1328866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甲型流感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631961" y="8863466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H1N1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C613669-8FF5-4CA5-863B-43D3BFB0235A}"/>
              </a:ext>
            </a:extLst>
          </p:cNvPr>
          <p:cNvSpPr/>
          <p:nvPr/>
        </p:nvSpPr>
        <p:spPr>
          <a:xfrm>
            <a:off x="2711870" y="101261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F7F7939-CDB9-4BF2-9A6E-BC3478DD33EE}"/>
              </a:ext>
            </a:extLst>
          </p:cNvPr>
          <p:cNvSpPr txBox="1"/>
          <p:nvPr/>
        </p:nvSpPr>
        <p:spPr>
          <a:xfrm>
            <a:off x="1567424" y="146614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EBAB554-EBE6-4E5A-BDE3-E8DB7AFD2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29600" y="4831527"/>
            <a:ext cx="10573351" cy="5432059"/>
          </a:xfrm>
          <a:custGeom>
            <a:avLst/>
            <a:gdLst/>
            <a:ahLst/>
            <a:cxnLst/>
            <a:rect l="l" t="t" r="r" b="b"/>
            <a:pathLst>
              <a:path w="18288000" h="9395460">
                <a:moveTo>
                  <a:pt x="0" y="0"/>
                </a:moveTo>
                <a:lnTo>
                  <a:pt x="18288000" y="0"/>
                </a:lnTo>
                <a:lnTo>
                  <a:pt x="18288000" y="9395460"/>
                </a:lnTo>
                <a:lnTo>
                  <a:pt x="0" y="939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3359569" y="2716937"/>
            <a:ext cx="12096699" cy="353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豬流感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於2009年首次在</a:t>
            </a:r>
            <a:r>
              <a:rPr lang="en-US" sz="3762" spc="37" dirty="0">
                <a:solidFill>
                  <a:srgbClr val="3C913C"/>
                </a:solidFill>
                <a:ea typeface="HK Grotesk Bold"/>
              </a:rPr>
              <a:t>墨西哥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和</a:t>
            </a:r>
            <a:r>
              <a:rPr lang="en-US" sz="3762" spc="37" dirty="0">
                <a:solidFill>
                  <a:srgbClr val="990D47"/>
                </a:solidFill>
                <a:ea typeface="HK Grotesk Bold"/>
              </a:rPr>
              <a:t>美國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爆發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蔓延至多個國家及地區，演變成全球大流行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大部份個案屬輕微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偶然會出現致命個案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67200" y="404993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6747" y="2441711"/>
            <a:ext cx="1328866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甲型流感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631961" y="8863466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H1N1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C613669-8FF5-4CA5-863B-43D3BFB0235A}"/>
              </a:ext>
            </a:extLst>
          </p:cNvPr>
          <p:cNvSpPr/>
          <p:nvPr/>
        </p:nvSpPr>
        <p:spPr>
          <a:xfrm>
            <a:off x="2711870" y="101261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F7F7939-CDB9-4BF2-9A6E-BC3478DD33EE}"/>
              </a:ext>
            </a:extLst>
          </p:cNvPr>
          <p:cNvSpPr txBox="1"/>
          <p:nvPr/>
        </p:nvSpPr>
        <p:spPr>
          <a:xfrm>
            <a:off x="1567424" y="146614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F407B8B-CC6B-423A-ABC9-9809C0148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0" y="3266463"/>
            <a:ext cx="12096699" cy="425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伊波拉病毒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一種高度傳染及極度危險的疾病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透過接觸受感染動物或人類的體液傳播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觸摸或清洗受感染者的屍體傳播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目前尚未有經許可的治療方法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但是及早治療，並補充病人身體水份有效提高生存率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19600" y="1120084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70130" y="2623015"/>
            <a:ext cx="7510489" cy="7257010"/>
          </a:xfrm>
          <a:custGeom>
            <a:avLst/>
            <a:gdLst/>
            <a:ahLst/>
            <a:cxnLst/>
            <a:rect l="l" t="t" r="r" b="b"/>
            <a:pathLst>
              <a:path w="10646313" h="10287000">
                <a:moveTo>
                  <a:pt x="0" y="0"/>
                </a:moveTo>
                <a:lnTo>
                  <a:pt x="10646313" y="0"/>
                </a:lnTo>
                <a:lnTo>
                  <a:pt x="106463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697790"/>
            <a:ext cx="1328866" cy="711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伊波拉病毒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727054" y="8863466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Ebola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B8FA48B-59D2-4C0F-AF76-C18F65B658D5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1CCFA8C-09FA-4F7D-B053-06FD09696EF6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4A1A2B8-CADD-4455-960A-22A1E29A8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390339" y="3138700"/>
            <a:ext cx="6705600" cy="6621789"/>
          </a:xfrm>
          <a:custGeom>
            <a:avLst/>
            <a:gdLst/>
            <a:ahLst/>
            <a:cxnLst/>
            <a:rect l="l" t="t" r="r" b="b"/>
            <a:pathLst>
              <a:path w="10646313" h="10287000">
                <a:moveTo>
                  <a:pt x="0" y="0"/>
                </a:moveTo>
                <a:lnTo>
                  <a:pt x="10646313" y="0"/>
                </a:lnTo>
                <a:lnTo>
                  <a:pt x="106463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677119" y="3215148"/>
            <a:ext cx="12096699" cy="353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伊波拉疫苗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已在剛果民主共和國使用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為高危人士免疫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在早期測試中被證明是安全和有效的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但未獲得廣泛使用的許可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19600" y="1120084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697790"/>
            <a:ext cx="1328866" cy="711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伊波拉病毒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727054" y="8863466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Ebola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B8FA48B-59D2-4C0F-AF76-C18F65B658D5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1CCFA8C-09FA-4F7D-B053-06FD09696EF6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3BD1328-26D5-4F1F-806A-FD7A129E8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4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5498" y="-2304169"/>
            <a:ext cx="21273498" cy="13238869"/>
          </a:xfrm>
          <a:custGeom>
            <a:avLst/>
            <a:gdLst/>
            <a:ahLst/>
            <a:cxnLst/>
            <a:rect l="l" t="t" r="r" b="b"/>
            <a:pathLst>
              <a:path w="21273498" h="13238869">
                <a:moveTo>
                  <a:pt x="0" y="0"/>
                </a:moveTo>
                <a:lnTo>
                  <a:pt x="21273498" y="0"/>
                </a:lnTo>
                <a:lnTo>
                  <a:pt x="21273498" y="13238868"/>
                </a:lnTo>
                <a:lnTo>
                  <a:pt x="0" y="13238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80" r="-9080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253079" y="-173643"/>
            <a:ext cx="6257090" cy="3857913"/>
          </a:xfrm>
          <a:custGeom>
            <a:avLst/>
            <a:gdLst/>
            <a:ahLst/>
            <a:cxnLst/>
            <a:rect l="l" t="t" r="r" b="b"/>
            <a:pathLst>
              <a:path w="6257090" h="3857913">
                <a:moveTo>
                  <a:pt x="0" y="0"/>
                </a:moveTo>
                <a:lnTo>
                  <a:pt x="6257091" y="0"/>
                </a:lnTo>
                <a:lnTo>
                  <a:pt x="6257091" y="3857913"/>
                </a:lnTo>
                <a:lnTo>
                  <a:pt x="0" y="3857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564" t="-101844" r="-1007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28700" y="4715476"/>
            <a:ext cx="1284071" cy="856047"/>
          </a:xfrm>
          <a:custGeom>
            <a:avLst/>
            <a:gdLst/>
            <a:ahLst/>
            <a:cxnLst/>
            <a:rect l="l" t="t" r="r" b="b"/>
            <a:pathLst>
              <a:path w="1284071" h="856047">
                <a:moveTo>
                  <a:pt x="0" y="0"/>
                </a:moveTo>
                <a:lnTo>
                  <a:pt x="1284071" y="0"/>
                </a:lnTo>
                <a:lnTo>
                  <a:pt x="1284071" y="856048"/>
                </a:lnTo>
                <a:lnTo>
                  <a:pt x="0" y="85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648975"/>
            <a:ext cx="1284071" cy="856047"/>
          </a:xfrm>
          <a:custGeom>
            <a:avLst/>
            <a:gdLst/>
            <a:ahLst/>
            <a:cxnLst/>
            <a:rect l="l" t="t" r="r" b="b"/>
            <a:pathLst>
              <a:path w="1284071" h="856047">
                <a:moveTo>
                  <a:pt x="0" y="0"/>
                </a:moveTo>
                <a:lnTo>
                  <a:pt x="1284071" y="0"/>
                </a:lnTo>
                <a:lnTo>
                  <a:pt x="1284071" y="856047"/>
                </a:lnTo>
                <a:lnTo>
                  <a:pt x="0" y="856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582473"/>
            <a:ext cx="1284071" cy="675827"/>
          </a:xfrm>
          <a:custGeom>
            <a:avLst/>
            <a:gdLst/>
            <a:ahLst/>
            <a:cxnLst/>
            <a:rect l="l" t="t" r="r" b="b"/>
            <a:pathLst>
              <a:path w="1284071" h="675827">
                <a:moveTo>
                  <a:pt x="0" y="0"/>
                </a:moveTo>
                <a:lnTo>
                  <a:pt x="1284071" y="0"/>
                </a:lnTo>
                <a:lnTo>
                  <a:pt x="1284071" y="675827"/>
                </a:lnTo>
                <a:lnTo>
                  <a:pt x="0" y="675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05731" y="4522470"/>
            <a:ext cx="3260803" cy="116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60"/>
              </a:lnSpc>
              <a:spcBef>
                <a:spcPct val="0"/>
              </a:spcBef>
            </a:pPr>
            <a:r>
              <a:rPr lang="en-US" sz="7200" spc="72">
                <a:solidFill>
                  <a:srgbClr val="01256B"/>
                </a:solidFill>
                <a:ea typeface="HK Grotesk Semi-Bold"/>
              </a:rPr>
              <a:t>畿內亞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14400"/>
            <a:ext cx="9029700" cy="2965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852"/>
              </a:lnSpc>
              <a:spcBef>
                <a:spcPct val="0"/>
              </a:spcBef>
            </a:pPr>
            <a:r>
              <a:rPr lang="en-US" sz="3901" spc="39" dirty="0">
                <a:solidFill>
                  <a:srgbClr val="01256B"/>
                </a:solidFill>
                <a:ea typeface="HK Grotesk Bold"/>
              </a:rPr>
              <a:t>伊波拉病毒於2014年3月至2016年6月在</a:t>
            </a:r>
            <a:r>
              <a:rPr lang="en-US" sz="3901" spc="39" dirty="0">
                <a:solidFill>
                  <a:srgbClr val="EB5B28"/>
                </a:solidFill>
                <a:ea typeface="HK Grotesk Bold"/>
              </a:rPr>
              <a:t>西非</a:t>
            </a:r>
            <a:r>
              <a:rPr lang="en-US" sz="3901" spc="39" dirty="0">
                <a:solidFill>
                  <a:srgbClr val="01256B"/>
                </a:solidFill>
                <a:ea typeface="HK Grotesk Bold"/>
              </a:rPr>
              <a:t>國家爆發大規模，被世界衛生組織稱為「歷史上最大，最嚴重，最複雜的伊波拉疫情」。</a:t>
            </a:r>
            <a:r>
              <a:rPr lang="en-US" sz="3901" spc="39" dirty="0" err="1">
                <a:solidFill>
                  <a:srgbClr val="01256B"/>
                </a:solidFill>
                <a:ea typeface="HK Grotesk Bold"/>
              </a:rPr>
              <a:t>大多數病例發生在三個國家</a:t>
            </a:r>
            <a:r>
              <a:rPr lang="en-US" sz="3901" spc="39" dirty="0">
                <a:solidFill>
                  <a:srgbClr val="01256B"/>
                </a:solidFill>
                <a:ea typeface="HK Grotesk Bold"/>
              </a:rPr>
              <a:t>：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05731" y="6455968"/>
            <a:ext cx="3951787" cy="116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60"/>
              </a:lnSpc>
              <a:spcBef>
                <a:spcPct val="0"/>
              </a:spcBef>
            </a:pPr>
            <a:r>
              <a:rPr lang="en-US" sz="7200" spc="72">
                <a:solidFill>
                  <a:srgbClr val="01256B"/>
                </a:solidFill>
                <a:ea typeface="HK Grotesk Semi-Bold"/>
              </a:rPr>
              <a:t>塞拉利昂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5731" y="8299357"/>
            <a:ext cx="3951787" cy="116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60"/>
              </a:lnSpc>
              <a:spcBef>
                <a:spcPct val="0"/>
              </a:spcBef>
            </a:pPr>
            <a:r>
              <a:rPr lang="en-US" sz="7200" spc="72">
                <a:solidFill>
                  <a:srgbClr val="01256B"/>
                </a:solidFill>
                <a:ea typeface="HK Grotesk Semi-Bold"/>
              </a:rPr>
              <a:t>利比里亞</a:t>
            </a:r>
          </a:p>
        </p:txBody>
      </p:sp>
      <p:sp>
        <p:nvSpPr>
          <p:cNvPr id="11" name="AutoShape 11"/>
          <p:cNvSpPr/>
          <p:nvPr/>
        </p:nvSpPr>
        <p:spPr>
          <a:xfrm>
            <a:off x="7666534" y="5143500"/>
            <a:ext cx="8112091" cy="54483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>
            <a:off x="8357572" y="7067506"/>
            <a:ext cx="6707542" cy="18985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flipV="1">
            <a:off x="8357653" y="8582473"/>
            <a:ext cx="8313033" cy="328421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F2B0C6F-2306-4458-80C5-76049B50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96200" y="4414969"/>
            <a:ext cx="10361927" cy="8442849"/>
          </a:xfrm>
          <a:custGeom>
            <a:avLst/>
            <a:gdLst/>
            <a:ahLst/>
            <a:cxnLst/>
            <a:rect l="l" t="t" r="r" b="b"/>
            <a:pathLst>
              <a:path w="16793355" h="13014850">
                <a:moveTo>
                  <a:pt x="0" y="0"/>
                </a:moveTo>
                <a:lnTo>
                  <a:pt x="16793355" y="0"/>
                </a:lnTo>
                <a:lnTo>
                  <a:pt x="16793355" y="13014850"/>
                </a:lnTo>
                <a:lnTo>
                  <a:pt x="0" y="1301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20711" y="2625232"/>
            <a:ext cx="12096699" cy="281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中東呼吸綜合症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前稱「2012年新型冠狀病毒」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於2012年首次在中東地區爆發</a:t>
            </a:r>
            <a:r>
              <a:rPr lang="zh-TW" altLang="en-US" sz="3762" spc="37" dirty="0">
                <a:solidFill>
                  <a:srgbClr val="01256B"/>
                </a:solidFill>
                <a:ea typeface="HK Grotesk Bold"/>
              </a:rPr>
              <a:t>，</a:t>
            </a: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演變成全球大流行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於2015年在南韓出現爆發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90278" y="1082648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07006"/>
            <a:ext cx="1328866" cy="996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中東呼吸綜合症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83529" y="8636394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MERS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7B6C8154-47BA-4734-AEF9-C7E004FC1AC1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D8E0C2A-1F13-4B2F-9C65-B573FD664AED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CFA3C46-5253-4295-9E8A-167820318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74227" y="4033662"/>
            <a:ext cx="10361927" cy="8442849"/>
          </a:xfrm>
          <a:custGeom>
            <a:avLst/>
            <a:gdLst/>
            <a:ahLst/>
            <a:cxnLst/>
            <a:rect l="l" t="t" r="r" b="b"/>
            <a:pathLst>
              <a:path w="16793355" h="13014850">
                <a:moveTo>
                  <a:pt x="0" y="0"/>
                </a:moveTo>
                <a:lnTo>
                  <a:pt x="16793355" y="0"/>
                </a:lnTo>
                <a:lnTo>
                  <a:pt x="16793355" y="13014850"/>
                </a:lnTo>
                <a:lnTo>
                  <a:pt x="0" y="1301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76600" y="2625232"/>
            <a:ext cx="12096699" cy="281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由駱駝傳染給人類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透過人與人之間飛沫或呼吸道分泌物傳播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不少病人都是在醫院內感染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90278" y="1082648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07006"/>
            <a:ext cx="1328866" cy="996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中東呼吸綜合症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83529" y="8636394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MERS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7B6C8154-47BA-4734-AEF9-C7E004FC1AC1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D8E0C2A-1F13-4B2F-9C65-B573FD664AED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C6AD03A-37D4-4078-9190-53B4F9B06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AEBEBA6-CA55-4E6E-8F42-E946125A7603}"/>
              </a:ext>
            </a:extLst>
          </p:cNvPr>
          <p:cNvSpPr/>
          <p:nvPr/>
        </p:nvSpPr>
        <p:spPr>
          <a:xfrm>
            <a:off x="1647689" y="3771900"/>
            <a:ext cx="10972800" cy="8903234"/>
          </a:xfrm>
          <a:custGeom>
            <a:avLst/>
            <a:gdLst/>
            <a:ahLst/>
            <a:cxnLst/>
            <a:rect l="l" t="t" r="r" b="b"/>
            <a:pathLst>
              <a:path w="16793355" h="13014850">
                <a:moveTo>
                  <a:pt x="0" y="0"/>
                </a:moveTo>
                <a:lnTo>
                  <a:pt x="16793355" y="0"/>
                </a:lnTo>
                <a:lnTo>
                  <a:pt x="16793355" y="13014850"/>
                </a:lnTo>
                <a:lnTo>
                  <a:pt x="0" y="1301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3411200" y="2482067"/>
            <a:ext cx="3422720" cy="2443967"/>
            <a:chOff x="0" y="0"/>
            <a:chExt cx="4563626" cy="3258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47625"/>
              <a:ext cx="4285161" cy="107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93"/>
                </a:lnSpc>
              </a:pPr>
              <a:r>
                <a:rPr lang="en-US" sz="5630" spc="112" dirty="0" err="1">
                  <a:solidFill>
                    <a:srgbClr val="01256B"/>
                  </a:solidFill>
                  <a:ea typeface="HK Grotesk Bold"/>
                </a:rPr>
                <a:t>感染人數</a:t>
              </a:r>
              <a:endParaRPr lang="en-US" sz="5630" spc="112" dirty="0">
                <a:solidFill>
                  <a:srgbClr val="01256B"/>
                </a:solidFill>
                <a:ea typeface="HK Grotesk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20272"/>
              <a:ext cx="4563626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50"/>
                </a:lnSpc>
              </a:pPr>
              <a:r>
                <a:rPr lang="en-US" sz="10500" u="sng">
                  <a:solidFill>
                    <a:srgbClr val="01256B"/>
                  </a:solidFill>
                  <a:latin typeface="HK Grotesk Bold"/>
                </a:rPr>
                <a:t>2519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1200" y="6257366"/>
            <a:ext cx="3422720" cy="2443967"/>
            <a:chOff x="0" y="0"/>
            <a:chExt cx="4563626" cy="3258622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4285161" cy="107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93"/>
                </a:lnSpc>
              </a:pPr>
              <a:r>
                <a:rPr lang="en-US" sz="5630" spc="112" dirty="0" err="1">
                  <a:solidFill>
                    <a:srgbClr val="01256B"/>
                  </a:solidFill>
                  <a:ea typeface="HK Grotesk Bold"/>
                </a:rPr>
                <a:t>死亡人數</a:t>
              </a:r>
              <a:endParaRPr lang="en-US" sz="5630" spc="112" dirty="0">
                <a:solidFill>
                  <a:srgbClr val="01256B"/>
                </a:solidFill>
                <a:ea typeface="HK Grotesk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20272"/>
              <a:ext cx="4563626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50"/>
                </a:lnSpc>
              </a:pPr>
              <a:r>
                <a:rPr lang="en-US" sz="10500" u="sng">
                  <a:solidFill>
                    <a:srgbClr val="01256B"/>
                  </a:solidFill>
                  <a:latin typeface="HK Grotesk Bold"/>
                </a:rPr>
                <a:t>866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47689" y="1333500"/>
            <a:ext cx="8877300" cy="1052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8"/>
              </a:lnSpc>
            </a:pPr>
            <a:r>
              <a:rPr lang="en-US" sz="5965" b="1" spc="59" dirty="0">
                <a:solidFill>
                  <a:srgbClr val="EB5B28"/>
                </a:solidFill>
                <a:ea typeface="HK Grotesk Bold"/>
              </a:rPr>
              <a:t>由2012年至目前為止，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043535A-25DA-4A93-80FA-D8AF00916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144000" y="2750831"/>
            <a:ext cx="8789938" cy="7086600"/>
          </a:xfrm>
          <a:custGeom>
            <a:avLst/>
            <a:gdLst/>
            <a:ahLst/>
            <a:cxnLst/>
            <a:rect l="l" t="t" r="r" b="b"/>
            <a:pathLst>
              <a:path w="11288889" h="10287000">
                <a:moveTo>
                  <a:pt x="0" y="0"/>
                </a:moveTo>
                <a:lnTo>
                  <a:pt x="11288888" y="0"/>
                </a:lnTo>
                <a:lnTo>
                  <a:pt x="112888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429000" y="3477270"/>
            <a:ext cx="11288890" cy="2816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寨卡病毒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一種蚊傳疾病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透過性接觸傳播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在懷孕期間由母親傳播給孩子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8496" y="278355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93182"/>
            <a:ext cx="1328866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寨卡病毒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849399" y="8706064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ZIKV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9DA0B42-2CA3-422A-9452-BB32015AA14C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97FEC2B-2780-4A6D-A169-837BC2CBB6E7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A759205-9DF2-4DFB-AAF3-E773EE7C3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66D80BFA-3428-4E9D-BF67-BE70416B5ABE}"/>
              </a:ext>
            </a:extLst>
          </p:cNvPr>
          <p:cNvSpPr/>
          <p:nvPr/>
        </p:nvSpPr>
        <p:spPr>
          <a:xfrm>
            <a:off x="875212" y="2072813"/>
            <a:ext cx="7162800" cy="21336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TextBox 4"/>
          <p:cNvSpPr txBox="1"/>
          <p:nvPr/>
        </p:nvSpPr>
        <p:spPr>
          <a:xfrm>
            <a:off x="6019800" y="342900"/>
            <a:ext cx="5720730" cy="144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7"/>
              </a:lnSpc>
            </a:pPr>
            <a:r>
              <a:rPr lang="en-US" sz="8800" b="1" dirty="0" err="1">
                <a:solidFill>
                  <a:srgbClr val="EB5B28"/>
                </a:solidFill>
                <a:ea typeface="HK Grotesk Bold"/>
              </a:rPr>
              <a:t>全球抗疫</a:t>
            </a:r>
            <a:endParaRPr lang="en-US" sz="8800" b="1" dirty="0">
              <a:solidFill>
                <a:srgbClr val="EB5B28"/>
              </a:solidFill>
              <a:ea typeface="HK Grotesk Bold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46BFCA8-21AD-49AE-A53D-6AB362632757}"/>
              </a:ext>
            </a:extLst>
          </p:cNvPr>
          <p:cNvSpPr/>
          <p:nvPr/>
        </p:nvSpPr>
        <p:spPr>
          <a:xfrm>
            <a:off x="875212" y="4815146"/>
            <a:ext cx="7162800" cy="21336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3D64788-E9D5-44BF-8CC9-2C4E18AE86B0}"/>
              </a:ext>
            </a:extLst>
          </p:cNvPr>
          <p:cNvSpPr/>
          <p:nvPr/>
        </p:nvSpPr>
        <p:spPr>
          <a:xfrm>
            <a:off x="9299687" y="2091058"/>
            <a:ext cx="7162800" cy="21336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5EB6C1C-24BB-4418-B55F-86A338C19CE6}"/>
              </a:ext>
            </a:extLst>
          </p:cNvPr>
          <p:cNvSpPr/>
          <p:nvPr/>
        </p:nvSpPr>
        <p:spPr>
          <a:xfrm>
            <a:off x="9282270" y="4686300"/>
            <a:ext cx="7162800" cy="21336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FD1DFC-87AA-4E86-AA6B-5FBC5506C159}"/>
              </a:ext>
            </a:extLst>
          </p:cNvPr>
          <p:cNvSpPr/>
          <p:nvPr/>
        </p:nvSpPr>
        <p:spPr>
          <a:xfrm>
            <a:off x="875212" y="7688911"/>
            <a:ext cx="7162800" cy="21336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83E857B-CAD3-4F57-889C-392999D13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/>
          <a:stretch/>
        </p:blipFill>
        <p:spPr>
          <a:xfrm>
            <a:off x="13999958" y="6056835"/>
            <a:ext cx="4495800" cy="493440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7D2AE02D-E10D-40C5-A621-4588098D95D7}"/>
              </a:ext>
            </a:extLst>
          </p:cNvPr>
          <p:cNvSpPr txBox="1"/>
          <p:nvPr/>
        </p:nvSpPr>
        <p:spPr>
          <a:xfrm>
            <a:off x="941274" y="2812913"/>
            <a:ext cx="6971212" cy="74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en-US" sz="4800" spc="39" dirty="0">
                <a:solidFill>
                  <a:srgbClr val="01256B"/>
                </a:solidFill>
                <a:latin typeface="HK Grotesk Bold"/>
              </a:rPr>
              <a:t>01 - </a:t>
            </a:r>
            <a:r>
              <a:rPr lang="en-US" sz="4800" spc="39" dirty="0" err="1">
                <a:solidFill>
                  <a:srgbClr val="01256B"/>
                </a:solidFill>
                <a:latin typeface="HK Grotesk Bold"/>
              </a:rPr>
              <a:t>不可不知的六件事</a:t>
            </a:r>
            <a:r>
              <a:rPr lang="en-US" sz="4800" spc="39" dirty="0">
                <a:solidFill>
                  <a:srgbClr val="01256B"/>
                </a:solidFill>
                <a:latin typeface="HK Grotesk Bold"/>
              </a:rPr>
              <a:t>?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D8F77B7B-0D03-4103-9381-96F4790E92B2}"/>
              </a:ext>
            </a:extLst>
          </p:cNvPr>
          <p:cNvSpPr txBox="1"/>
          <p:nvPr/>
        </p:nvSpPr>
        <p:spPr>
          <a:xfrm>
            <a:off x="9407796" y="2818243"/>
            <a:ext cx="6971212" cy="74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en-US" sz="4800" spc="39" dirty="0">
                <a:solidFill>
                  <a:srgbClr val="01256B"/>
                </a:solidFill>
                <a:latin typeface="HK Grotesk Bold"/>
              </a:rPr>
              <a:t>04 - </a:t>
            </a:r>
            <a:r>
              <a:rPr lang="en-US" sz="4800" spc="39" dirty="0" err="1">
                <a:solidFill>
                  <a:srgbClr val="01256B"/>
                </a:solidFill>
                <a:latin typeface="HK Grotesk Bold"/>
              </a:rPr>
              <a:t>文章閲讀</a:t>
            </a:r>
            <a:endParaRPr lang="en-US" sz="4800" spc="39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640A1F15-ED91-4D3D-8EAF-237090938B5C}"/>
              </a:ext>
            </a:extLst>
          </p:cNvPr>
          <p:cNvSpPr txBox="1"/>
          <p:nvPr/>
        </p:nvSpPr>
        <p:spPr>
          <a:xfrm>
            <a:off x="941274" y="5533670"/>
            <a:ext cx="6971212" cy="74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en-US" sz="4800" spc="39" dirty="0">
                <a:solidFill>
                  <a:srgbClr val="01256B"/>
                </a:solidFill>
                <a:latin typeface="HK Grotesk Bold"/>
              </a:rPr>
              <a:t>02 - </a:t>
            </a:r>
            <a:r>
              <a:rPr lang="en-US" sz="4800" spc="39" dirty="0" err="1">
                <a:solidFill>
                  <a:srgbClr val="01256B"/>
                </a:solidFill>
                <a:latin typeface="HK Grotesk Bold"/>
              </a:rPr>
              <a:t>短片分享</a:t>
            </a:r>
            <a:endParaRPr lang="en-US" sz="4800" spc="39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FF32C38D-EEB1-4711-9818-2A280A939DAA}"/>
              </a:ext>
            </a:extLst>
          </p:cNvPr>
          <p:cNvSpPr txBox="1"/>
          <p:nvPr/>
        </p:nvSpPr>
        <p:spPr>
          <a:xfrm>
            <a:off x="941274" y="8402862"/>
            <a:ext cx="6971212" cy="74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en-US" sz="4800" spc="39" dirty="0">
                <a:solidFill>
                  <a:srgbClr val="01256B"/>
                </a:solidFill>
                <a:latin typeface="HK Grotesk Bold"/>
              </a:rPr>
              <a:t>03 - </a:t>
            </a:r>
            <a:r>
              <a:rPr lang="en-US" sz="4800" spc="39" dirty="0" err="1">
                <a:solidFill>
                  <a:srgbClr val="01256B"/>
                </a:solidFill>
                <a:latin typeface="HK Grotesk Bold"/>
              </a:rPr>
              <a:t>網上剪報</a:t>
            </a:r>
            <a:endParaRPr lang="en-US" sz="4800" spc="39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D4E7480D-995A-4BBB-A465-C5A4583C14F9}"/>
              </a:ext>
            </a:extLst>
          </p:cNvPr>
          <p:cNvSpPr txBox="1"/>
          <p:nvPr/>
        </p:nvSpPr>
        <p:spPr>
          <a:xfrm>
            <a:off x="9388202" y="5415846"/>
            <a:ext cx="6971212" cy="74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en-US" sz="4800" spc="39" dirty="0">
                <a:solidFill>
                  <a:srgbClr val="01256B"/>
                </a:solidFill>
                <a:latin typeface="HK Grotesk Bold"/>
              </a:rPr>
              <a:t>05 - </a:t>
            </a:r>
            <a:r>
              <a:rPr lang="en-US" sz="4800" spc="39" dirty="0" err="1">
                <a:solidFill>
                  <a:srgbClr val="01256B"/>
                </a:solidFill>
                <a:latin typeface="HK Grotesk Bold"/>
              </a:rPr>
              <a:t>國際救援工作與協作</a:t>
            </a:r>
            <a:endParaRPr lang="en-US" sz="4800" spc="39" dirty="0">
              <a:solidFill>
                <a:srgbClr val="01256B"/>
              </a:solidFill>
              <a:latin typeface="HK Grotesk Bold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528F279-37A8-4539-986B-9F1843C570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7"/>
          <a:stretch/>
        </p:blipFill>
        <p:spPr>
          <a:xfrm>
            <a:off x="11324249" y="5681586"/>
            <a:ext cx="3078841" cy="343464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96E5F67-72E8-47CA-9BAC-8C9CDC94F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/>
          <a:stretch/>
        </p:blipFill>
        <p:spPr>
          <a:xfrm>
            <a:off x="9576196" y="7097177"/>
            <a:ext cx="2266406" cy="248751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1DCFBAE-A364-4673-A511-1DFAA287B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7"/>
          <a:stretch/>
        </p:blipFill>
        <p:spPr>
          <a:xfrm>
            <a:off x="8432086" y="8744361"/>
            <a:ext cx="1523796" cy="169989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8632AD3-E5E7-4D20-8704-61DBB808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82200" y="2792477"/>
            <a:ext cx="8012289" cy="7301198"/>
          </a:xfrm>
          <a:custGeom>
            <a:avLst/>
            <a:gdLst/>
            <a:ahLst/>
            <a:cxnLst/>
            <a:rect l="l" t="t" r="r" b="b"/>
            <a:pathLst>
              <a:path w="11288889" h="10287000">
                <a:moveTo>
                  <a:pt x="0" y="0"/>
                </a:moveTo>
                <a:lnTo>
                  <a:pt x="11288888" y="0"/>
                </a:lnTo>
                <a:lnTo>
                  <a:pt x="112888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174511" y="2756274"/>
            <a:ext cx="8331689" cy="568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寨卡病毒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於2015年最先在巴西爆發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蔓延至整個拉丁美洲，並波及美國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當孕婦感染病毒後，有機會影響嬰兒腦部發展，更可能出現「小頭症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」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現時還未有治療方法及疫苗，只能防止被蚊子叮咬，及阻止疾病傳播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。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78496" y="278355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93182"/>
            <a:ext cx="1328866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寨卡病毒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849399" y="8706064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ZIKV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9DA0B42-2CA3-422A-9452-BB32015AA14C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97FEC2B-2780-4A6D-A169-837BC2CBB6E7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EB91EC3-A5F3-4569-AB50-895A41E72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09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2800" y="1893591"/>
            <a:ext cx="7013781" cy="6499818"/>
          </a:xfrm>
          <a:custGeom>
            <a:avLst/>
            <a:gdLst/>
            <a:ahLst/>
            <a:cxnLst/>
            <a:rect l="l" t="t" r="r" b="b"/>
            <a:pathLst>
              <a:path w="11961628" h="10287000">
                <a:moveTo>
                  <a:pt x="0" y="0"/>
                </a:moveTo>
                <a:lnTo>
                  <a:pt x="11961628" y="0"/>
                </a:lnTo>
                <a:lnTo>
                  <a:pt x="11961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67583" y="3539200"/>
            <a:ext cx="12096699" cy="353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新型冠狀病毒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一種傳染性病毒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於2019年12月在中國湖北武漢首次發現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與2003年的沙士同屬冠狀病毒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估計由野生動物傳播給人類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78496" y="314920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002398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新型冠狀病毒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01964" y="8668085"/>
            <a:ext cx="6924638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COVID-19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F3D6163-35EF-4A7A-8883-B9D03CDA041D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D7C28D0C-0C3F-4F12-97AA-47AB14291474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365C20-6E0A-4701-8480-C4A519C5C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1329832"/>
            <a:ext cx="6806873" cy="6950178"/>
          </a:xfrm>
          <a:custGeom>
            <a:avLst/>
            <a:gdLst/>
            <a:ahLst/>
            <a:cxnLst/>
            <a:rect l="l" t="t" r="r" b="b"/>
            <a:pathLst>
              <a:path w="11961628" h="10287000">
                <a:moveTo>
                  <a:pt x="0" y="0"/>
                </a:moveTo>
                <a:lnTo>
                  <a:pt x="11961628" y="0"/>
                </a:lnTo>
                <a:lnTo>
                  <a:pt x="11961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60185" y="3390900"/>
            <a:ext cx="7195617" cy="425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科學家們認為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病毒源自武漢一家非法銷售野生動物的海鮮市場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可引發流感症狀及呼吸困難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年齡較大或有慢性疾病患者，更容易出現嚴重情況</a:t>
            </a: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78496" y="314920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002398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新型冠狀病毒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01964" y="8668085"/>
            <a:ext cx="6924638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COVID-19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F3D6163-35EF-4A7A-8883-B9D03CDA041D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D7C28D0C-0C3F-4F12-97AA-47AB14291474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1FCF5B-708C-463B-8412-E569AD4E4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0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34149" y="1744862"/>
            <a:ext cx="6325102" cy="6539087"/>
          </a:xfrm>
          <a:custGeom>
            <a:avLst/>
            <a:gdLst/>
            <a:ahLst/>
            <a:cxnLst/>
            <a:rect l="l" t="t" r="r" b="b"/>
            <a:pathLst>
              <a:path w="11961628" h="10287000">
                <a:moveTo>
                  <a:pt x="0" y="0"/>
                </a:moveTo>
                <a:lnTo>
                  <a:pt x="11961628" y="0"/>
                </a:lnTo>
                <a:lnTo>
                  <a:pt x="11961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76600" y="2968322"/>
            <a:ext cx="8231160" cy="568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新型冠狀病毒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傳染性高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透過人與人之間飛沫或接觸傳播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蔓延至全球170個國家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在中國、美國、意大利及多個歐洲國家爆發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醫療系統承受極大負擔，多人未能接受適切而死亡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61079" y="288794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002398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新型冠狀病毒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58098" y="8767403"/>
            <a:ext cx="6924638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COVID-19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63676F1-96A4-44D1-B0D8-71F7DF9E85D9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BAE730E-4241-4B88-86E9-1D5853F9CFBA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E5251F3-CB6E-4EDD-8D27-B26913FFF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hlinkClick r:id="rId3"/>
          </p:cNvPr>
          <p:cNvSpPr/>
          <p:nvPr/>
        </p:nvSpPr>
        <p:spPr>
          <a:xfrm>
            <a:off x="3559720" y="4402276"/>
            <a:ext cx="2971264" cy="3030863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1" y="0"/>
                </a:lnTo>
                <a:lnTo>
                  <a:pt x="4211771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4648200" y="1096673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5" name="Freeform 5">
            <a:hlinkClick r:id="rId5"/>
          </p:cNvPr>
          <p:cNvSpPr/>
          <p:nvPr/>
        </p:nvSpPr>
        <p:spPr>
          <a:xfrm>
            <a:off x="12420600" y="4402276"/>
            <a:ext cx="2971264" cy="3030863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HK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1757016" y="3258970"/>
            <a:ext cx="4457448" cy="11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4"/>
              </a:lnSpc>
            </a:pPr>
            <a:r>
              <a:rPr lang="en-US" sz="6600" spc="167" dirty="0" err="1">
                <a:solidFill>
                  <a:srgbClr val="EB5B28"/>
                </a:solidFill>
                <a:ea typeface="HK Grotesk Semi-Bold"/>
              </a:rPr>
              <a:t>延伸閱讀</a:t>
            </a:r>
            <a:endParaRPr lang="en-US" sz="6600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69876" y="7505700"/>
            <a:ext cx="6890450" cy="10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z="2783" spc="27" dirty="0">
                <a:solidFill>
                  <a:srgbClr val="01256B"/>
                </a:solidFill>
                <a:latin typeface="HK Grotesk Bold"/>
              </a:rPr>
              <a:t>Vox - How this Ebola Outbreak Became the Worst We've Ever Seen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96136" y="3258970"/>
            <a:ext cx="4457448" cy="11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4"/>
              </a:lnSpc>
            </a:pPr>
            <a:r>
              <a:rPr lang="en-US" sz="6600" spc="167" dirty="0" err="1">
                <a:solidFill>
                  <a:srgbClr val="EB5B28"/>
                </a:solidFill>
                <a:ea typeface="HK Grotesk Semi-Bold"/>
              </a:rPr>
              <a:t>參考短片</a:t>
            </a:r>
            <a:endParaRPr lang="en-US" sz="6600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39400" y="7505700"/>
            <a:ext cx="6890450" cy="10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z="2783" spc="27">
                <a:solidFill>
                  <a:srgbClr val="01256B"/>
                </a:solidFill>
                <a:latin typeface="HK Grotesk Bold"/>
              </a:rPr>
              <a:t>World Economic Forum - A Visual History of Pandemics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9144000" y="2819467"/>
            <a:ext cx="17289" cy="7038295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7786E66-D845-463E-957A-E835691C08C7}"/>
              </a:ext>
            </a:extLst>
          </p:cNvPr>
          <p:cNvSpPr/>
          <p:nvPr/>
        </p:nvSpPr>
        <p:spPr>
          <a:xfrm>
            <a:off x="3020711" y="8763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EBC5AA8-9438-440C-8A13-438F6C25F516}"/>
              </a:ext>
            </a:extLst>
          </p:cNvPr>
          <p:cNvSpPr txBox="1"/>
          <p:nvPr/>
        </p:nvSpPr>
        <p:spPr>
          <a:xfrm>
            <a:off x="1876265" y="13298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A614309-BC2D-46E6-BA59-032F7E3D0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C2BEBBB-53FC-4AB0-92AF-2B0A1B851306}"/>
              </a:ext>
            </a:extLst>
          </p:cNvPr>
          <p:cNvSpPr/>
          <p:nvPr/>
        </p:nvSpPr>
        <p:spPr>
          <a:xfrm>
            <a:off x="7902101" y="3015867"/>
            <a:ext cx="9906000" cy="51756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TextBox 2"/>
          <p:cNvSpPr txBox="1"/>
          <p:nvPr/>
        </p:nvSpPr>
        <p:spPr>
          <a:xfrm>
            <a:off x="4648200" y="952234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全球供應鏈的潛在危機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479899" y="4686300"/>
            <a:ext cx="8336602" cy="5474462"/>
          </a:xfrm>
          <a:custGeom>
            <a:avLst/>
            <a:gdLst/>
            <a:ahLst/>
            <a:cxnLst/>
            <a:rect l="l" t="t" r="r" b="b"/>
            <a:pathLst>
              <a:path w="7372033" h="5031413">
                <a:moveTo>
                  <a:pt x="0" y="0"/>
                </a:moveTo>
                <a:lnTo>
                  <a:pt x="7372033" y="0"/>
                </a:lnTo>
                <a:lnTo>
                  <a:pt x="7372033" y="5031412"/>
                </a:lnTo>
                <a:lnTo>
                  <a:pt x="0" y="503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88198" y="3548413"/>
            <a:ext cx="8604228" cy="425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跨國企業運用「國際分工</a:t>
            </a:r>
            <a:r>
              <a:rPr lang="en-US" sz="3600" spc="37" dirty="0">
                <a:solidFill>
                  <a:srgbClr val="01256B"/>
                </a:solidFill>
                <a:ea typeface="HK Grotesk Bold"/>
              </a:rPr>
              <a:t>」(International Division of </a:t>
            </a: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Labour</a:t>
            </a:r>
            <a:r>
              <a:rPr lang="en-US" sz="3600" spc="37" dirty="0">
                <a:solidFill>
                  <a:srgbClr val="01256B"/>
                </a:solidFill>
                <a:ea typeface="HK Grotesk Bold"/>
              </a:rPr>
              <a:t>) 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建立全球供應鏈</a:t>
            </a:r>
            <a:r>
              <a:rPr lang="en-US" sz="3600" spc="37" dirty="0">
                <a:solidFill>
                  <a:srgbClr val="01256B"/>
                </a:solidFill>
                <a:ea typeface="HK Grotesk Bold"/>
              </a:rPr>
              <a:t> (Global Supply Chain)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將產品不同生產過程外判給其他國家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以減低成本，提高效率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達至經濟效益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F4589D4-0866-4CC4-8F3C-CBF9FC52397B}"/>
              </a:ext>
            </a:extLst>
          </p:cNvPr>
          <p:cNvSpPr/>
          <p:nvPr/>
        </p:nvSpPr>
        <p:spPr>
          <a:xfrm>
            <a:off x="3045615" y="66155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3B1DBCF-7682-41C4-9259-ABED0788C91C}"/>
              </a:ext>
            </a:extLst>
          </p:cNvPr>
          <p:cNvSpPr txBox="1"/>
          <p:nvPr/>
        </p:nvSpPr>
        <p:spPr>
          <a:xfrm>
            <a:off x="1905000" y="1108879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3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3270A5-BB25-42FB-BF58-A25CBCBD8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2233BFB-E3BC-4815-B52A-889CADBE0488}"/>
              </a:ext>
            </a:extLst>
          </p:cNvPr>
          <p:cNvSpPr/>
          <p:nvPr/>
        </p:nvSpPr>
        <p:spPr>
          <a:xfrm>
            <a:off x="7902101" y="2247901"/>
            <a:ext cx="9906000" cy="464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TextBox 2"/>
          <p:cNvSpPr txBox="1"/>
          <p:nvPr/>
        </p:nvSpPr>
        <p:spPr>
          <a:xfrm>
            <a:off x="4648200" y="952234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全球供應鏈的潛在危機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914400" y="4632772"/>
            <a:ext cx="8724900" cy="5471954"/>
          </a:xfrm>
          <a:custGeom>
            <a:avLst/>
            <a:gdLst/>
            <a:ahLst/>
            <a:cxnLst/>
            <a:rect l="l" t="t" r="r" b="b"/>
            <a:pathLst>
              <a:path w="7372033" h="5031413">
                <a:moveTo>
                  <a:pt x="0" y="0"/>
                </a:moveTo>
                <a:lnTo>
                  <a:pt x="7372033" y="0"/>
                </a:lnTo>
                <a:lnTo>
                  <a:pt x="7372033" y="5031412"/>
                </a:lnTo>
                <a:lnTo>
                  <a:pt x="0" y="503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42168" y="3130129"/>
            <a:ext cx="8090858" cy="2816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全球供應鏈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為我們帶來不少好處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>
                <a:solidFill>
                  <a:srgbClr val="01256B"/>
                </a:solidFill>
                <a:ea typeface="HK Grotesk Bold"/>
              </a:rPr>
              <a:t>但2019年的新冠肺炎疫情正正反映出全球供應鏈的潛在危險 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F4589D4-0866-4CC4-8F3C-CBF9FC52397B}"/>
              </a:ext>
            </a:extLst>
          </p:cNvPr>
          <p:cNvSpPr/>
          <p:nvPr/>
        </p:nvSpPr>
        <p:spPr>
          <a:xfrm>
            <a:off x="3045615" y="66155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3B1DBCF-7682-41C4-9259-ABED0788C91C}"/>
              </a:ext>
            </a:extLst>
          </p:cNvPr>
          <p:cNvSpPr txBox="1"/>
          <p:nvPr/>
        </p:nvSpPr>
        <p:spPr>
          <a:xfrm>
            <a:off x="1905000" y="1108879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3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46393E0-81AC-4311-8B04-6B1E0F554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24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F4F5CE6B-B37C-43F9-881C-D34C0E83E633}"/>
              </a:ext>
            </a:extLst>
          </p:cNvPr>
          <p:cNvSpPr/>
          <p:nvPr/>
        </p:nvSpPr>
        <p:spPr>
          <a:xfrm>
            <a:off x="8010946" y="2705100"/>
            <a:ext cx="9906000" cy="708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7124346" cy="10287000"/>
          </a:xfrm>
          <a:custGeom>
            <a:avLst/>
            <a:gdLst/>
            <a:ahLst/>
            <a:cxnLst/>
            <a:rect l="l" t="t" r="r" b="b"/>
            <a:pathLst>
              <a:path w="7124346" h="10287000">
                <a:moveTo>
                  <a:pt x="0" y="0"/>
                </a:moveTo>
                <a:lnTo>
                  <a:pt x="7124346" y="0"/>
                </a:lnTo>
                <a:lnTo>
                  <a:pt x="71243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871" r="-10782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88829" y="5377786"/>
            <a:ext cx="9011493" cy="364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全球多個國家出現口罩短缺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在嚴峻的疫情下連基本的防疫用品未能購買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很多國家未能為前線醫護人員提供足夠的醫學口罩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一罩難求」情況出現，因為不少國家的口罩一向依賴中國生產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78B56C-6D29-47DB-A2C6-3C6DF74D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8821"/>
            <a:ext cx="9011493" cy="50689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F7EDF69-90A1-4841-9224-9F330C12E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4A6DD27A-CCB0-45CD-AD2A-3F70A21E6BD9}"/>
              </a:ext>
            </a:extLst>
          </p:cNvPr>
          <p:cNvSpPr/>
          <p:nvPr/>
        </p:nvSpPr>
        <p:spPr>
          <a:xfrm>
            <a:off x="7772400" y="2705100"/>
            <a:ext cx="9906000" cy="708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219653" y="5139381"/>
            <a:ext cx="9011493" cy="426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中國是口罩出產大國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>
                <a:solidFill>
                  <a:srgbClr val="01256B"/>
                </a:solidFill>
                <a:ea typeface="HK Grotesk Bold"/>
              </a:rPr>
              <a:t>每年口罩產量佔全球的50%</a:t>
            </a: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>
                <a:solidFill>
                  <a:srgbClr val="01256B"/>
                </a:solidFill>
                <a:ea typeface="HK Grotesk Bold"/>
              </a:rPr>
              <a:t>在2019年底爆發疫情，大大減少中國出口的口罩數量</a:t>
            </a: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需要在海外大量進口口罩，供應國內需要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全球各地的口罩亦遭搶購，出現全球口罩短缺的情況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B2B8E2E-4BDB-49FE-97CD-BFE9FB6795E3}"/>
              </a:ext>
            </a:extLst>
          </p:cNvPr>
          <p:cNvSpPr/>
          <p:nvPr/>
        </p:nvSpPr>
        <p:spPr>
          <a:xfrm>
            <a:off x="0" y="0"/>
            <a:ext cx="7124346" cy="10287000"/>
          </a:xfrm>
          <a:custGeom>
            <a:avLst/>
            <a:gdLst/>
            <a:ahLst/>
            <a:cxnLst/>
            <a:rect l="l" t="t" r="r" b="b"/>
            <a:pathLst>
              <a:path w="7124346" h="10287000">
                <a:moveTo>
                  <a:pt x="0" y="0"/>
                </a:moveTo>
                <a:lnTo>
                  <a:pt x="7124346" y="0"/>
                </a:lnTo>
                <a:lnTo>
                  <a:pt x="71243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551" r="-7146"/>
            </a:stretch>
          </a:blipFill>
        </p:spPr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F7FEB06-9750-41A1-B7FC-FA4F4372D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8821"/>
            <a:ext cx="9011493" cy="50689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A65594C-1F70-40B3-864E-2627D47E9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24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0DB9ADDE-F824-4765-98AA-768176F44EE2}"/>
              </a:ext>
            </a:extLst>
          </p:cNvPr>
          <p:cNvSpPr/>
          <p:nvPr/>
        </p:nvSpPr>
        <p:spPr>
          <a:xfrm>
            <a:off x="7772400" y="2705100"/>
            <a:ext cx="9906000" cy="708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382000" y="5437657"/>
            <a:ext cx="9011493" cy="364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疫情期後擴散至全球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不少國家，例如：日本、韓國、台灣等，需要禁止出口以保障國家儲備，進一步加劇短缺的情況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口罩短缺問題更危及歐美國家安全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4800"/>
              </a:lnSpc>
            </a:pPr>
            <a:endParaRPr lang="en-US" sz="3200" spc="32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A1112C3-2B9D-4CF8-93B3-32A1B7EA80BB}"/>
              </a:ext>
            </a:extLst>
          </p:cNvPr>
          <p:cNvSpPr/>
          <p:nvPr/>
        </p:nvSpPr>
        <p:spPr>
          <a:xfrm>
            <a:off x="-2177" y="-10614"/>
            <a:ext cx="7124346" cy="10287000"/>
          </a:xfrm>
          <a:custGeom>
            <a:avLst/>
            <a:gdLst/>
            <a:ahLst/>
            <a:cxnLst/>
            <a:rect l="l" t="t" r="r" b="b"/>
            <a:pathLst>
              <a:path w="7124346" h="10287000">
                <a:moveTo>
                  <a:pt x="0" y="0"/>
                </a:moveTo>
                <a:lnTo>
                  <a:pt x="7124346" y="0"/>
                </a:lnTo>
                <a:lnTo>
                  <a:pt x="71243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871" r="-107825"/>
            </a:stretch>
          </a:blipFill>
        </p:spPr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16FBCD1-5E09-4438-9C4D-2FEB7A453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8821"/>
            <a:ext cx="9011493" cy="50689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261A8CE-C666-443B-839D-6390016B1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DEEB6BF-AFFE-4BF2-8D22-4A991CF84E7C}"/>
              </a:ext>
            </a:extLst>
          </p:cNvPr>
          <p:cNvSpPr/>
          <p:nvPr/>
        </p:nvSpPr>
        <p:spPr>
          <a:xfrm>
            <a:off x="11327870" y="6631216"/>
            <a:ext cx="4348361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760EDC2B-9B7A-4157-93F5-38BDE220FC72}"/>
              </a:ext>
            </a:extLst>
          </p:cNvPr>
          <p:cNvSpPr/>
          <p:nvPr/>
        </p:nvSpPr>
        <p:spPr>
          <a:xfrm>
            <a:off x="12851861" y="6043304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D3C19F8-CAA5-44F2-A1B5-225281BED553}"/>
              </a:ext>
            </a:extLst>
          </p:cNvPr>
          <p:cNvSpPr/>
          <p:nvPr/>
        </p:nvSpPr>
        <p:spPr>
          <a:xfrm>
            <a:off x="6624661" y="6635327"/>
            <a:ext cx="4348361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A75EB296-75A1-4E50-9E32-4153C167DEF7}"/>
              </a:ext>
            </a:extLst>
          </p:cNvPr>
          <p:cNvSpPr/>
          <p:nvPr/>
        </p:nvSpPr>
        <p:spPr>
          <a:xfrm>
            <a:off x="8125194" y="5994503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51692CC-CD82-4A03-961D-6179F7473CA7}"/>
              </a:ext>
            </a:extLst>
          </p:cNvPr>
          <p:cNvSpPr/>
          <p:nvPr/>
        </p:nvSpPr>
        <p:spPr>
          <a:xfrm>
            <a:off x="1773033" y="6631216"/>
            <a:ext cx="4348361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C3DF56D6-128E-4E39-AA0A-8DE5BE382277}"/>
              </a:ext>
            </a:extLst>
          </p:cNvPr>
          <p:cNvSpPr/>
          <p:nvPr/>
        </p:nvSpPr>
        <p:spPr>
          <a:xfrm>
            <a:off x="3297024" y="6043304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3F26FAF-139F-40AF-A06F-60D1C80001A8}"/>
              </a:ext>
            </a:extLst>
          </p:cNvPr>
          <p:cNvSpPr/>
          <p:nvPr/>
        </p:nvSpPr>
        <p:spPr>
          <a:xfrm>
            <a:off x="11350623" y="2628900"/>
            <a:ext cx="4348361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3CC5D1CC-7BA1-497B-9DD4-C8DDF0166625}"/>
              </a:ext>
            </a:extLst>
          </p:cNvPr>
          <p:cNvSpPr/>
          <p:nvPr/>
        </p:nvSpPr>
        <p:spPr>
          <a:xfrm>
            <a:off x="12874614" y="2040988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744D890-0E17-44BF-9074-22EC3CF6B4E6}"/>
              </a:ext>
            </a:extLst>
          </p:cNvPr>
          <p:cNvSpPr/>
          <p:nvPr/>
        </p:nvSpPr>
        <p:spPr>
          <a:xfrm>
            <a:off x="6587784" y="2628900"/>
            <a:ext cx="4348361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4901337-C125-4583-B6A1-97A8A5C93637}"/>
              </a:ext>
            </a:extLst>
          </p:cNvPr>
          <p:cNvSpPr/>
          <p:nvPr/>
        </p:nvSpPr>
        <p:spPr>
          <a:xfrm>
            <a:off x="8111775" y="2040988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84E97D5B-EE60-48E9-8538-F78732BF4257}"/>
              </a:ext>
            </a:extLst>
          </p:cNvPr>
          <p:cNvSpPr/>
          <p:nvPr/>
        </p:nvSpPr>
        <p:spPr>
          <a:xfrm>
            <a:off x="1828800" y="2628900"/>
            <a:ext cx="4348361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300810" y="916016"/>
            <a:ext cx="11057905" cy="107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dirty="0">
                <a:solidFill>
                  <a:srgbClr val="01256B"/>
                </a:solidFill>
                <a:latin typeface="HK Grotesk Bold"/>
              </a:rPr>
              <a:t>01 - </a:t>
            </a:r>
            <a:r>
              <a:rPr lang="en-US" sz="7500" dirty="0" err="1">
                <a:solidFill>
                  <a:srgbClr val="01256B"/>
                </a:solidFill>
                <a:latin typeface="HK Grotesk Bold"/>
              </a:rPr>
              <a:t>不可不知的六件事</a:t>
            </a:r>
            <a:r>
              <a:rPr lang="en-US" sz="7500" dirty="0">
                <a:solidFill>
                  <a:srgbClr val="01256B"/>
                </a:solidFill>
                <a:latin typeface="HK Grotesk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7688" y="3420726"/>
            <a:ext cx="3894071" cy="224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" dirty="0">
                <a:solidFill>
                  <a:srgbClr val="EB5B28"/>
                </a:solidFill>
                <a:ea typeface="HK Grotesk Bold"/>
              </a:rPr>
              <a:t>「</a:t>
            </a:r>
            <a:r>
              <a:rPr lang="en-US" sz="3999" b="1" spc="39" dirty="0" err="1">
                <a:solidFill>
                  <a:srgbClr val="EB5B28"/>
                </a:solidFill>
                <a:ea typeface="HK Grotesk Bold"/>
              </a:rPr>
              <a:t>流行病</a:t>
            </a:r>
            <a:r>
              <a:rPr lang="en-US" sz="3999" b="1" spc="39" dirty="0">
                <a:solidFill>
                  <a:srgbClr val="EB5B28"/>
                </a:solidFill>
                <a:ea typeface="HK Grotesk Bold"/>
              </a:rPr>
              <a:t>」</a:t>
            </a:r>
          </a:p>
          <a:p>
            <a:pPr algn="ctr">
              <a:lnSpc>
                <a:spcPts val="5999"/>
              </a:lnSpc>
            </a:pPr>
            <a:r>
              <a:rPr lang="en-US" sz="3999" b="1" spc="39" dirty="0">
                <a:solidFill>
                  <a:srgbClr val="01256B"/>
                </a:solidFill>
                <a:ea typeface="HK Grotesk Bold"/>
              </a:rPr>
              <a:t>與</a:t>
            </a:r>
          </a:p>
          <a:p>
            <a:pPr algn="ctr">
              <a:lnSpc>
                <a:spcPts val="5999"/>
              </a:lnSpc>
            </a:pPr>
            <a:r>
              <a:rPr lang="en-US" sz="3999" b="1" spc="39" dirty="0">
                <a:solidFill>
                  <a:srgbClr val="EB5B28"/>
                </a:solidFill>
                <a:ea typeface="HK Grotesk Bold"/>
              </a:rPr>
              <a:t>「</a:t>
            </a:r>
            <a:r>
              <a:rPr lang="en-US" sz="3999" b="1" spc="39" dirty="0" err="1">
                <a:solidFill>
                  <a:srgbClr val="EB5B28"/>
                </a:solidFill>
                <a:ea typeface="HK Grotesk Bold"/>
              </a:rPr>
              <a:t>全球大流行</a:t>
            </a:r>
            <a:r>
              <a:rPr lang="en-US" sz="3999" b="1" spc="39" dirty="0">
                <a:solidFill>
                  <a:srgbClr val="EB5B28"/>
                </a:solidFill>
                <a:ea typeface="HK Grotesk Bold"/>
              </a:rPr>
              <a:t>」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06695" y="3690672"/>
            <a:ext cx="3584291" cy="147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你必須知道的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重大疫症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774424" y="3708343"/>
            <a:ext cx="3584291" cy="147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全球供應鏈的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潛在危機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00200" y="7396688"/>
            <a:ext cx="4664579" cy="2261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什麼是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  <a:p>
            <a:pPr algn="ctr">
              <a:lnSpc>
                <a:spcPts val="5999"/>
              </a:lnSpc>
            </a:pPr>
            <a:r>
              <a:rPr lang="en-US" sz="3999" b="1" spc="39" dirty="0">
                <a:solidFill>
                  <a:srgbClr val="EB5B28"/>
                </a:solidFill>
                <a:ea typeface="HK Grotesk Bold"/>
              </a:rPr>
              <a:t>「</a:t>
            </a:r>
            <a:r>
              <a:rPr lang="en-US" sz="3999" b="1" spc="39" dirty="0" err="1">
                <a:solidFill>
                  <a:srgbClr val="EB5B28"/>
                </a:solidFill>
                <a:ea typeface="HK Grotesk Bold"/>
              </a:rPr>
              <a:t>全球衛生</a:t>
            </a:r>
            <a:endParaRPr lang="en-US" sz="3999" b="1" spc="39" dirty="0">
              <a:solidFill>
                <a:srgbClr val="EB5B28"/>
              </a:solidFill>
              <a:ea typeface="HK Grotesk Bold"/>
            </a:endParaRPr>
          </a:p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EB5B28"/>
                </a:solidFill>
                <a:ea typeface="HK Grotesk Bold"/>
              </a:rPr>
              <a:t>安全指數</a:t>
            </a:r>
            <a:r>
              <a:rPr lang="en-US" sz="3999" b="1" spc="39" dirty="0">
                <a:solidFill>
                  <a:srgbClr val="EB5B28"/>
                </a:solidFill>
                <a:ea typeface="HK Grotesk Bold"/>
              </a:rPr>
              <a:t>」</a:t>
            </a:r>
            <a:r>
              <a:rPr lang="en-US" sz="3999" b="1" spc="39" dirty="0">
                <a:solidFill>
                  <a:srgbClr val="01256B"/>
                </a:solidFill>
                <a:latin typeface="HK Grotesk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19627" y="7614260"/>
            <a:ext cx="4279507" cy="1478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全球疫症下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最脆弱國家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327871" y="7357159"/>
            <a:ext cx="4371114" cy="2247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如何幫助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  <a:p>
            <a:pPr algn="ctr">
              <a:lnSpc>
                <a:spcPts val="5999"/>
              </a:lnSpc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發展中國家</a:t>
            </a:r>
            <a:endParaRPr lang="en-US" sz="3999" b="1" spc="39" dirty="0">
              <a:solidFill>
                <a:srgbClr val="01256B"/>
              </a:solidFill>
              <a:ea typeface="HK Grotesk Bold"/>
            </a:endParaRPr>
          </a:p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3999" b="1" spc="39" dirty="0" err="1">
                <a:solidFill>
                  <a:srgbClr val="01256B"/>
                </a:solidFill>
                <a:ea typeface="HK Grotesk Bold"/>
              </a:rPr>
              <a:t>對抗疫症</a:t>
            </a:r>
            <a:r>
              <a:rPr lang="en-US" sz="3999" b="1" spc="39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3957755-C2D9-410F-81C8-FF5E4AA84258}"/>
              </a:ext>
            </a:extLst>
          </p:cNvPr>
          <p:cNvSpPr/>
          <p:nvPr/>
        </p:nvSpPr>
        <p:spPr>
          <a:xfrm>
            <a:off x="3352791" y="2040988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323F33A4-8E0F-4763-AA78-05B0419BF135}"/>
              </a:ext>
            </a:extLst>
          </p:cNvPr>
          <p:cNvSpPr txBox="1"/>
          <p:nvPr/>
        </p:nvSpPr>
        <p:spPr>
          <a:xfrm>
            <a:off x="2208345" y="2488315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1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D9F0480E-43E0-46B2-B03D-D5E1951571E9}"/>
              </a:ext>
            </a:extLst>
          </p:cNvPr>
          <p:cNvSpPr txBox="1"/>
          <p:nvPr/>
        </p:nvSpPr>
        <p:spPr>
          <a:xfrm>
            <a:off x="6967329" y="2494520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9B6B026E-0623-47E3-86D1-6DA301D1F319}"/>
              </a:ext>
            </a:extLst>
          </p:cNvPr>
          <p:cNvSpPr txBox="1"/>
          <p:nvPr/>
        </p:nvSpPr>
        <p:spPr>
          <a:xfrm>
            <a:off x="11733999" y="2488315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3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BE03D82B-E434-4D7A-A4E2-10E24A94254D}"/>
              </a:ext>
            </a:extLst>
          </p:cNvPr>
          <p:cNvSpPr txBox="1"/>
          <p:nvPr/>
        </p:nvSpPr>
        <p:spPr>
          <a:xfrm>
            <a:off x="2100950" y="6471506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4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E396FEC-968B-4BE6-8C79-8E311B1A7B1B}"/>
              </a:ext>
            </a:extLst>
          </p:cNvPr>
          <p:cNvSpPr txBox="1"/>
          <p:nvPr/>
        </p:nvSpPr>
        <p:spPr>
          <a:xfrm>
            <a:off x="6960131" y="649402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5</a:t>
            </a: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149BDC7B-F281-4906-957C-3E56F4953488}"/>
              </a:ext>
            </a:extLst>
          </p:cNvPr>
          <p:cNvSpPr txBox="1"/>
          <p:nvPr/>
        </p:nvSpPr>
        <p:spPr>
          <a:xfrm>
            <a:off x="11699933" y="649402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1600957-B122-43E2-B1DD-650EA53FD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0DB9ADDE-F824-4765-98AA-768176F44EE2}"/>
              </a:ext>
            </a:extLst>
          </p:cNvPr>
          <p:cNvSpPr/>
          <p:nvPr/>
        </p:nvSpPr>
        <p:spPr>
          <a:xfrm>
            <a:off x="7772400" y="2705100"/>
            <a:ext cx="9906000" cy="708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7124346" cy="10287000"/>
          </a:xfrm>
          <a:custGeom>
            <a:avLst/>
            <a:gdLst/>
            <a:ahLst/>
            <a:cxnLst/>
            <a:rect l="l" t="t" r="r" b="b"/>
            <a:pathLst>
              <a:path w="7124346" h="10287000">
                <a:moveTo>
                  <a:pt x="0" y="0"/>
                </a:moveTo>
                <a:lnTo>
                  <a:pt x="7124346" y="0"/>
                </a:lnTo>
                <a:lnTo>
                  <a:pt x="71243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551" r="-714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80338" y="5377786"/>
            <a:ext cx="9011493" cy="3655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>
                <a:solidFill>
                  <a:srgbClr val="01256B"/>
                </a:solidFill>
                <a:latin typeface="HK Grotesk Bold"/>
              </a:rPr>
              <a:t>2019年疫情下出現的口罩短缺情況</a:t>
            </a: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latin typeface="HK Grotesk Bold"/>
              </a:rPr>
              <a:t>反映出全球供應鏈下各國過份互相依賴的問題</a:t>
            </a:r>
            <a:endParaRPr lang="en-US" sz="3200" spc="32" dirty="0">
              <a:solidFill>
                <a:srgbClr val="01256B"/>
              </a:solidFill>
              <a:latin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latin typeface="HK Grotesk Bold"/>
              </a:rPr>
              <a:t>當部份地區狀況出現變動的時候</a:t>
            </a:r>
            <a:r>
              <a:rPr lang="zh-TW" altLang="en-US" sz="3200" spc="32" dirty="0">
                <a:solidFill>
                  <a:srgbClr val="01256B"/>
                </a:solidFill>
                <a:latin typeface="HK Grotesk Bold"/>
              </a:rPr>
              <a:t>，</a:t>
            </a:r>
            <a:r>
              <a:rPr lang="en-US" sz="3200" spc="32" dirty="0" err="1">
                <a:solidFill>
                  <a:srgbClr val="01256B"/>
                </a:solidFill>
                <a:latin typeface="HK Grotesk Bold"/>
              </a:rPr>
              <a:t>便會對關係緊密的國家造成連鎖影響</a:t>
            </a:r>
            <a:endParaRPr lang="en-US" sz="3200" spc="32" dirty="0">
              <a:solidFill>
                <a:srgbClr val="01256B"/>
              </a:solidFill>
              <a:latin typeface="HK Grotesk Bold"/>
            </a:endParaRPr>
          </a:p>
          <a:p>
            <a:pPr marL="914400" lvl="1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latin typeface="HK Grotesk Bold"/>
              </a:rPr>
              <a:t>影響各國的產品供應</a:t>
            </a:r>
            <a:r>
              <a:rPr lang="en-US" sz="3200" spc="32" dirty="0">
                <a:solidFill>
                  <a:srgbClr val="01256B"/>
                </a:solidFill>
                <a:latin typeface="HK Grotesk Bold"/>
              </a:rPr>
              <a:t>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94297D4-5C77-4F21-B444-0AAAF2890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8821"/>
            <a:ext cx="9011493" cy="50689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83FC108-ED4A-4541-AF9A-89643117A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E19F7F2-FD26-44FE-8C86-74C16D2A5708}"/>
              </a:ext>
            </a:extLst>
          </p:cNvPr>
          <p:cNvSpPr/>
          <p:nvPr/>
        </p:nvSpPr>
        <p:spPr>
          <a:xfrm>
            <a:off x="7620000" y="3086100"/>
            <a:ext cx="9977900" cy="53967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B7A81C6-2CDF-4CF7-B118-AB9D47EE066D}"/>
              </a:ext>
            </a:extLst>
          </p:cNvPr>
          <p:cNvSpPr/>
          <p:nvPr/>
        </p:nvSpPr>
        <p:spPr>
          <a:xfrm>
            <a:off x="1148340" y="3086099"/>
            <a:ext cx="4877153" cy="53967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TextBox 2"/>
          <p:cNvSpPr txBox="1"/>
          <p:nvPr/>
        </p:nvSpPr>
        <p:spPr>
          <a:xfrm>
            <a:off x="3581400" y="779785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全球供應鏈的潛在危機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4" name="Freeform 4">
            <a:hlinkClick r:id="rId3"/>
          </p:cNvPr>
          <p:cNvSpPr/>
          <p:nvPr/>
        </p:nvSpPr>
        <p:spPr>
          <a:xfrm>
            <a:off x="2222935" y="4265227"/>
            <a:ext cx="2443811" cy="2443811"/>
          </a:xfrm>
          <a:custGeom>
            <a:avLst/>
            <a:gdLst/>
            <a:ahLst/>
            <a:cxnLst/>
            <a:rect l="l" t="t" r="r" b="b"/>
            <a:pathLst>
              <a:path w="3533613" h="3533613">
                <a:moveTo>
                  <a:pt x="0" y="0"/>
                </a:moveTo>
                <a:lnTo>
                  <a:pt x="3533613" y="0"/>
                </a:lnTo>
                <a:lnTo>
                  <a:pt x="3533613" y="3533613"/>
                </a:lnTo>
                <a:lnTo>
                  <a:pt x="0" y="3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hlinkClick r:id="rId5"/>
          </p:cNvPr>
          <p:cNvSpPr/>
          <p:nvPr/>
        </p:nvSpPr>
        <p:spPr>
          <a:xfrm>
            <a:off x="8959659" y="4259784"/>
            <a:ext cx="2443811" cy="2443811"/>
          </a:xfrm>
          <a:custGeom>
            <a:avLst/>
            <a:gdLst/>
            <a:ahLst/>
            <a:cxnLst/>
            <a:rect l="l" t="t" r="r" b="b"/>
            <a:pathLst>
              <a:path w="3533613" h="3533613">
                <a:moveTo>
                  <a:pt x="0" y="0"/>
                </a:moveTo>
                <a:lnTo>
                  <a:pt x="3533613" y="0"/>
                </a:lnTo>
                <a:lnTo>
                  <a:pt x="3533613" y="3533613"/>
                </a:lnTo>
                <a:lnTo>
                  <a:pt x="0" y="3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hlinkClick r:id="rId7"/>
          </p:cNvPr>
          <p:cNvSpPr/>
          <p:nvPr/>
        </p:nvSpPr>
        <p:spPr>
          <a:xfrm>
            <a:off x="13915365" y="4289178"/>
            <a:ext cx="2443811" cy="2443811"/>
          </a:xfrm>
          <a:custGeom>
            <a:avLst/>
            <a:gdLst/>
            <a:ahLst/>
            <a:cxnLst/>
            <a:rect l="l" t="t" r="r" b="b"/>
            <a:pathLst>
              <a:path w="3533613" h="3533613">
                <a:moveTo>
                  <a:pt x="0" y="0"/>
                </a:moveTo>
                <a:lnTo>
                  <a:pt x="3533612" y="0"/>
                </a:lnTo>
                <a:lnTo>
                  <a:pt x="3533612" y="3533613"/>
                </a:lnTo>
                <a:lnTo>
                  <a:pt x="0" y="3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81565" y="3086100"/>
            <a:ext cx="4457448" cy="106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4"/>
              </a:lnSpc>
            </a:pPr>
            <a:r>
              <a:rPr lang="en-US" sz="4800" spc="167" dirty="0" err="1">
                <a:solidFill>
                  <a:srgbClr val="EB5B28"/>
                </a:solidFill>
                <a:ea typeface="HK Grotesk Semi-Bold"/>
              </a:rPr>
              <a:t>延伸閱讀</a:t>
            </a:r>
            <a:endParaRPr lang="en-US" sz="4800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8042" y="6917454"/>
            <a:ext cx="4356607" cy="87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335" spc="23" dirty="0" err="1">
                <a:solidFill>
                  <a:srgbClr val="01256B"/>
                </a:solidFill>
                <a:ea typeface="HK Grotesk Bold"/>
              </a:rPr>
              <a:t>鳳凰衛視</a:t>
            </a:r>
            <a:r>
              <a:rPr lang="en-US" sz="2335" spc="23" dirty="0">
                <a:solidFill>
                  <a:srgbClr val="01256B"/>
                </a:solidFill>
                <a:ea typeface="HK Grotesk Bold"/>
              </a:rPr>
              <a:t> -《</a:t>
            </a:r>
            <a:r>
              <a:rPr lang="en-US" sz="2335" spc="23" dirty="0" err="1">
                <a:solidFill>
                  <a:srgbClr val="01256B"/>
                </a:solidFill>
                <a:ea typeface="HK Grotesk Bold"/>
              </a:rPr>
              <a:t>皇牌大放送</a:t>
            </a:r>
            <a:r>
              <a:rPr lang="en-US" sz="2335" spc="23" dirty="0">
                <a:solidFill>
                  <a:srgbClr val="01256B"/>
                </a:solidFill>
                <a:ea typeface="HK Grotesk Bold"/>
              </a:rPr>
              <a:t>》</a:t>
            </a:r>
          </a:p>
          <a:p>
            <a:pPr algn="ctr">
              <a:lnSpc>
                <a:spcPts val="3503"/>
              </a:lnSpc>
            </a:pPr>
            <a:r>
              <a:rPr lang="en-US" sz="2335" spc="23" dirty="0" err="1">
                <a:solidFill>
                  <a:srgbClr val="01256B"/>
                </a:solidFill>
                <a:ea typeface="HK Grotesk Bold"/>
              </a:rPr>
              <a:t>一罩何求：全球口罩供需全解析</a:t>
            </a:r>
            <a:r>
              <a:rPr lang="en-US" sz="2335" spc="23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7201" y="3086100"/>
            <a:ext cx="4457448" cy="106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4"/>
              </a:lnSpc>
            </a:pPr>
            <a:r>
              <a:rPr lang="en-US" sz="4800" spc="167" dirty="0" err="1">
                <a:solidFill>
                  <a:srgbClr val="EB5B28"/>
                </a:solidFill>
                <a:ea typeface="HK Grotesk Semi-Bold"/>
              </a:rPr>
              <a:t>參考短片</a:t>
            </a:r>
            <a:endParaRPr lang="en-US" sz="4800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07695" y="6917454"/>
            <a:ext cx="4347737" cy="1312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335" spc="23" dirty="0">
                <a:solidFill>
                  <a:srgbClr val="01256B"/>
                </a:solidFill>
                <a:latin typeface="HK Grotesk Bold"/>
              </a:rPr>
              <a:t>The Conversation - The Global Effort to Tackle the Coronavirus Face Mask Shortage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25325" y="6944668"/>
            <a:ext cx="4347737" cy="87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335" spc="23" dirty="0">
                <a:solidFill>
                  <a:srgbClr val="01256B"/>
                </a:solidFill>
                <a:latin typeface="HK Grotesk Bold"/>
              </a:rPr>
              <a:t>BBC News - </a:t>
            </a:r>
            <a:r>
              <a:rPr lang="en-US" sz="2335" spc="23" dirty="0" err="1">
                <a:solidFill>
                  <a:srgbClr val="01256B"/>
                </a:solidFill>
                <a:latin typeface="HK Grotesk Bold"/>
              </a:rPr>
              <a:t>武漢疫情</a:t>
            </a:r>
            <a:r>
              <a:rPr lang="en-US" sz="2335" spc="23" dirty="0">
                <a:solidFill>
                  <a:srgbClr val="01256B"/>
                </a:solidFill>
                <a:latin typeface="HK Grotesk Bold"/>
              </a:rPr>
              <a:t>：</a:t>
            </a:r>
          </a:p>
          <a:p>
            <a:pPr algn="ctr">
              <a:lnSpc>
                <a:spcPts val="3503"/>
              </a:lnSpc>
            </a:pPr>
            <a:r>
              <a:rPr lang="en-US" sz="2335" spc="23" dirty="0" err="1">
                <a:solidFill>
                  <a:srgbClr val="01256B"/>
                </a:solidFill>
                <a:ea typeface="HK Grotesk Bold"/>
              </a:rPr>
              <a:t>中國口罩大搶購如何擴散至全球</a:t>
            </a:r>
            <a:endParaRPr lang="en-US" sz="2335" spc="23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12" name="AutoShape 12"/>
          <p:cNvSpPr/>
          <p:nvPr/>
        </p:nvSpPr>
        <p:spPr>
          <a:xfrm flipH="1">
            <a:off x="6814102" y="2615484"/>
            <a:ext cx="17289" cy="7038295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B42B107A-469E-4B69-B703-0870A9EBACC7}"/>
              </a:ext>
            </a:extLst>
          </p:cNvPr>
          <p:cNvSpPr/>
          <p:nvPr/>
        </p:nvSpPr>
        <p:spPr>
          <a:xfrm>
            <a:off x="2102476" y="523784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F88B409C-C698-42A4-BBDC-51A9EF3AE829}"/>
              </a:ext>
            </a:extLst>
          </p:cNvPr>
          <p:cNvSpPr txBox="1"/>
          <p:nvPr/>
        </p:nvSpPr>
        <p:spPr>
          <a:xfrm>
            <a:off x="961861" y="971111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3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458F817-93B1-4C4B-99FC-9AB53A68F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39EE96A-8372-4F45-A876-593BB22313C5}"/>
              </a:ext>
            </a:extLst>
          </p:cNvPr>
          <p:cNvSpPr/>
          <p:nvPr/>
        </p:nvSpPr>
        <p:spPr>
          <a:xfrm>
            <a:off x="12771982" y="4486852"/>
            <a:ext cx="5146351" cy="43366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E13F29E-42D7-44A5-8934-17382DA2DB42}"/>
              </a:ext>
            </a:extLst>
          </p:cNvPr>
          <p:cNvSpPr/>
          <p:nvPr/>
        </p:nvSpPr>
        <p:spPr>
          <a:xfrm>
            <a:off x="6904166" y="4504014"/>
            <a:ext cx="5129053" cy="43366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FE07CB9A-70D6-473D-923D-4A49D610D872}"/>
              </a:ext>
            </a:extLst>
          </p:cNvPr>
          <p:cNvSpPr/>
          <p:nvPr/>
        </p:nvSpPr>
        <p:spPr>
          <a:xfrm>
            <a:off x="670826" y="4449353"/>
            <a:ext cx="5494576" cy="43366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>
            <a:off x="1291734" y="4762500"/>
            <a:ext cx="4274531" cy="2252698"/>
          </a:xfrm>
          <a:custGeom>
            <a:avLst/>
            <a:gdLst/>
            <a:ahLst/>
            <a:cxnLst/>
            <a:rect l="l" t="t" r="r" b="b"/>
            <a:pathLst>
              <a:path w="4065791" h="2032895">
                <a:moveTo>
                  <a:pt x="0" y="0"/>
                </a:moveTo>
                <a:lnTo>
                  <a:pt x="4065790" y="0"/>
                </a:lnTo>
                <a:lnTo>
                  <a:pt x="4065790" y="2032896"/>
                </a:lnTo>
                <a:lnTo>
                  <a:pt x="0" y="203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2236" y="4895438"/>
            <a:ext cx="4274531" cy="1966284"/>
          </a:xfrm>
          <a:custGeom>
            <a:avLst/>
            <a:gdLst/>
            <a:ahLst/>
            <a:cxnLst/>
            <a:rect l="l" t="t" r="r" b="b"/>
            <a:pathLst>
              <a:path w="3615798" h="1663267">
                <a:moveTo>
                  <a:pt x="0" y="0"/>
                </a:moveTo>
                <a:lnTo>
                  <a:pt x="3615798" y="0"/>
                </a:lnTo>
                <a:lnTo>
                  <a:pt x="3615798" y="1663267"/>
                </a:lnTo>
                <a:lnTo>
                  <a:pt x="0" y="1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81082" y="5169552"/>
            <a:ext cx="4601502" cy="1167974"/>
          </a:xfrm>
          <a:custGeom>
            <a:avLst/>
            <a:gdLst/>
            <a:ahLst/>
            <a:cxnLst/>
            <a:rect l="l" t="t" r="r" b="b"/>
            <a:pathLst>
              <a:path w="4065791" h="1011930">
                <a:moveTo>
                  <a:pt x="0" y="0"/>
                </a:moveTo>
                <a:lnTo>
                  <a:pt x="4065790" y="0"/>
                </a:lnTo>
                <a:lnTo>
                  <a:pt x="4065790" y="1011930"/>
                </a:lnTo>
                <a:lnTo>
                  <a:pt x="0" y="101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29000" y="963560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什麼是「全球衛生安全指數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」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3560" y="7050541"/>
            <a:ext cx="5950881" cy="138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3"/>
              </a:lnSpc>
            </a:pPr>
            <a:r>
              <a:rPr lang="en-US" sz="2800" spc="37" dirty="0" err="1">
                <a:solidFill>
                  <a:srgbClr val="01256B"/>
                </a:solidFill>
                <a:ea typeface="HK Grotesk Bold"/>
              </a:rPr>
              <a:t>霍普金斯大學健康安全中心</a:t>
            </a:r>
            <a:endParaRPr lang="en-US" sz="2800" spc="37" dirty="0">
              <a:solidFill>
                <a:srgbClr val="01256B"/>
              </a:solidFill>
              <a:ea typeface="HK Grotesk Bold"/>
            </a:endParaRPr>
          </a:p>
          <a:p>
            <a:pPr algn="ctr">
              <a:lnSpc>
                <a:spcPts val="5643"/>
              </a:lnSpc>
            </a:pPr>
            <a:r>
              <a:rPr lang="en-US" sz="2800" spc="37" dirty="0">
                <a:solidFill>
                  <a:srgbClr val="01256B"/>
                </a:solidFill>
                <a:ea typeface="HK Grotesk Bold"/>
              </a:rPr>
              <a:t>（JHU）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50289" y="2150249"/>
            <a:ext cx="8583403" cy="174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1256B"/>
                </a:solidFill>
                <a:ea typeface="HK Grotesk Bold"/>
              </a:rPr>
              <a:t>以下三間機構合作設計</a:t>
            </a:r>
            <a:endParaRPr lang="en-US" sz="4000" b="1" dirty="0">
              <a:solidFill>
                <a:srgbClr val="01256B"/>
              </a:solidFill>
              <a:ea typeface="HK Grotesk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4000" b="1" dirty="0" err="1">
                <a:solidFill>
                  <a:srgbClr val="01256B"/>
                </a:solidFill>
                <a:ea typeface="HK Grotesk Bold"/>
              </a:rPr>
              <a:t>全球衛生安全指數</a:t>
            </a:r>
            <a:r>
              <a:rPr lang="en-US" sz="4000" b="1" dirty="0">
                <a:solidFill>
                  <a:srgbClr val="01256B"/>
                </a:solidFill>
                <a:ea typeface="HK Grotesk Bold"/>
              </a:rPr>
              <a:t>」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57E0C924-0813-4058-838F-6E48E187C700}"/>
              </a:ext>
            </a:extLst>
          </p:cNvPr>
          <p:cNvSpPr/>
          <p:nvPr/>
        </p:nvSpPr>
        <p:spPr>
          <a:xfrm>
            <a:off x="1866900" y="727346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139B33E-AF94-4738-9768-30C6D234840B}"/>
              </a:ext>
            </a:extLst>
          </p:cNvPr>
          <p:cNvSpPr txBox="1"/>
          <p:nvPr/>
        </p:nvSpPr>
        <p:spPr>
          <a:xfrm>
            <a:off x="670826" y="1155548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4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820F5300-7C1F-4974-B920-78C150ACD84D}"/>
              </a:ext>
            </a:extLst>
          </p:cNvPr>
          <p:cNvSpPr txBox="1"/>
          <p:nvPr/>
        </p:nvSpPr>
        <p:spPr>
          <a:xfrm>
            <a:off x="6399797" y="6976869"/>
            <a:ext cx="5950881" cy="138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3"/>
              </a:lnSpc>
            </a:pPr>
            <a:r>
              <a:rPr lang="en-US" sz="2800" spc="37" dirty="0" err="1">
                <a:solidFill>
                  <a:srgbClr val="01256B"/>
                </a:solidFill>
                <a:ea typeface="HK Grotesk Bold"/>
              </a:rPr>
              <a:t>核威脅倡議</a:t>
            </a:r>
            <a:endParaRPr lang="en-US" sz="2800" spc="37" dirty="0">
              <a:solidFill>
                <a:srgbClr val="01256B"/>
              </a:solidFill>
              <a:ea typeface="HK Grotesk Bold"/>
            </a:endParaRPr>
          </a:p>
          <a:p>
            <a:pPr algn="ctr">
              <a:lnSpc>
                <a:spcPts val="5643"/>
              </a:lnSpc>
            </a:pPr>
            <a:r>
              <a:rPr lang="en-US" sz="2800" spc="37" dirty="0">
                <a:solidFill>
                  <a:srgbClr val="01256B"/>
                </a:solidFill>
                <a:ea typeface="HK Grotesk Bold"/>
              </a:rPr>
              <a:t>（NTI）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030DB1D2-23E5-426D-92F3-89E1369E6F77}"/>
              </a:ext>
            </a:extLst>
          </p:cNvPr>
          <p:cNvSpPr txBox="1"/>
          <p:nvPr/>
        </p:nvSpPr>
        <p:spPr>
          <a:xfrm>
            <a:off x="12406392" y="6890214"/>
            <a:ext cx="5950881" cy="138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3"/>
              </a:lnSpc>
            </a:pPr>
            <a:r>
              <a:rPr lang="en-US" sz="2800" spc="37" dirty="0" err="1">
                <a:solidFill>
                  <a:srgbClr val="01256B"/>
                </a:solidFill>
                <a:ea typeface="HK Grotesk Bold"/>
              </a:rPr>
              <a:t>經濟學人智庫</a:t>
            </a:r>
            <a:endParaRPr lang="en-US" sz="2800" spc="37" dirty="0">
              <a:solidFill>
                <a:srgbClr val="01256B"/>
              </a:solidFill>
              <a:ea typeface="HK Grotesk Bold"/>
            </a:endParaRPr>
          </a:p>
          <a:p>
            <a:pPr algn="ctr">
              <a:lnSpc>
                <a:spcPts val="5643"/>
              </a:lnSpc>
            </a:pPr>
            <a:r>
              <a:rPr lang="en-US" sz="2800" spc="37" dirty="0">
                <a:solidFill>
                  <a:srgbClr val="01256B"/>
                </a:solidFill>
                <a:ea typeface="HK Grotesk Bold"/>
              </a:rPr>
              <a:t>（EIU）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D6946D-2BD4-4404-81F3-2D021104C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517" y="4320565"/>
            <a:ext cx="2034776" cy="5966435"/>
          </a:xfrm>
          <a:custGeom>
            <a:avLst/>
            <a:gdLst/>
            <a:ahLst/>
            <a:cxnLst/>
            <a:rect l="l" t="t" r="r" b="b"/>
            <a:pathLst>
              <a:path w="2874523" h="8428769">
                <a:moveTo>
                  <a:pt x="0" y="0"/>
                </a:moveTo>
                <a:lnTo>
                  <a:pt x="2874523" y="0"/>
                </a:lnTo>
                <a:lnTo>
                  <a:pt x="2874523" y="8428769"/>
                </a:lnTo>
                <a:lnTo>
                  <a:pt x="0" y="842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468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28696" y="4573154"/>
            <a:ext cx="2642217" cy="5370946"/>
          </a:xfrm>
          <a:custGeom>
            <a:avLst/>
            <a:gdLst/>
            <a:ahLst/>
            <a:cxnLst/>
            <a:rect l="l" t="t" r="r" b="b"/>
            <a:pathLst>
              <a:path w="4142197" h="8428769">
                <a:moveTo>
                  <a:pt x="0" y="0"/>
                </a:moveTo>
                <a:lnTo>
                  <a:pt x="4142197" y="0"/>
                </a:lnTo>
                <a:lnTo>
                  <a:pt x="4142197" y="8428769"/>
                </a:lnTo>
                <a:lnTo>
                  <a:pt x="0" y="84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06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55104" y="914390"/>
            <a:ext cx="10036039" cy="849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01256B"/>
                </a:solidFill>
                <a:latin typeface="HK Grotesk Bold"/>
              </a:rPr>
              <a:t>2019年對全球195個國家進行全面的衛生安全能力的評估。評估針對6 </a:t>
            </a:r>
            <a:r>
              <a:rPr lang="en-US" sz="3000" dirty="0" err="1">
                <a:solidFill>
                  <a:srgbClr val="01256B"/>
                </a:solidFill>
                <a:latin typeface="HK Grotesk Bold"/>
              </a:rPr>
              <a:t>大範疇</a:t>
            </a:r>
            <a:r>
              <a:rPr lang="en-US" sz="3000" dirty="0">
                <a:solidFill>
                  <a:srgbClr val="01256B"/>
                </a:solidFill>
                <a:latin typeface="HK Grotesk Bold"/>
              </a:rPr>
              <a:t> ，提出了共140條問題。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95657" y="2664182"/>
            <a:ext cx="5117494" cy="3341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1 - </a:t>
            </a:r>
            <a:r>
              <a:rPr lang="en-US" sz="4800" spc="39" dirty="0" err="1">
                <a:solidFill>
                  <a:srgbClr val="EB5B28"/>
                </a:solidFill>
                <a:latin typeface="HK Grotesk Bold"/>
              </a:rPr>
              <a:t>疾病預防</a:t>
            </a: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>
              <a:lnSpc>
                <a:spcPts val="5199"/>
              </a:lnSpc>
            </a:pP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>
              <a:lnSpc>
                <a:spcPts val="5199"/>
              </a:lnSpc>
            </a:pP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3 - </a:t>
            </a:r>
            <a:r>
              <a:rPr lang="en-US" sz="4800" spc="39" dirty="0" err="1">
                <a:solidFill>
                  <a:srgbClr val="EB5B28"/>
                </a:solidFill>
                <a:latin typeface="HK Grotesk Bold"/>
              </a:rPr>
              <a:t>迅速回應</a:t>
            </a: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>
              <a:lnSpc>
                <a:spcPts val="5199"/>
              </a:lnSpc>
            </a:pP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5 - </a:t>
            </a:r>
            <a:r>
              <a:rPr lang="en-US" sz="4800" spc="39" dirty="0" err="1">
                <a:solidFill>
                  <a:srgbClr val="EB5B28"/>
                </a:solidFill>
                <a:latin typeface="HK Grotesk Bold"/>
              </a:rPr>
              <a:t>遵守國際準則</a:t>
            </a: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06000" y="2664182"/>
            <a:ext cx="5150956" cy="3312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2 - </a:t>
            </a:r>
            <a:r>
              <a:rPr lang="en-US" sz="4800" spc="39" dirty="0" err="1">
                <a:solidFill>
                  <a:srgbClr val="EB5B28"/>
                </a:solidFill>
                <a:latin typeface="HK Grotesk Bold"/>
              </a:rPr>
              <a:t>發現及報告</a:t>
            </a: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 </a:t>
            </a:r>
          </a:p>
          <a:p>
            <a:pPr algn="just">
              <a:lnSpc>
                <a:spcPts val="5199"/>
              </a:lnSpc>
            </a:pP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 algn="just">
              <a:lnSpc>
                <a:spcPts val="5199"/>
              </a:lnSpc>
            </a:pP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4 - </a:t>
            </a:r>
            <a:r>
              <a:rPr lang="en-US" sz="4800" spc="39" dirty="0" err="1">
                <a:solidFill>
                  <a:srgbClr val="EB5B28"/>
                </a:solidFill>
                <a:latin typeface="HK Grotesk Bold"/>
              </a:rPr>
              <a:t>醫療系統</a:t>
            </a: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 algn="just">
              <a:lnSpc>
                <a:spcPts val="5199"/>
              </a:lnSpc>
            </a:pPr>
            <a:endParaRPr lang="en-US" sz="4800" spc="39" dirty="0">
              <a:solidFill>
                <a:srgbClr val="EB5B28"/>
              </a:solidFill>
              <a:latin typeface="HK Grotesk Bold"/>
            </a:endParaRPr>
          </a:p>
          <a:p>
            <a:pPr marL="0" lvl="0" indent="0" algn="just">
              <a:lnSpc>
                <a:spcPts val="5199"/>
              </a:lnSpc>
              <a:spcBef>
                <a:spcPct val="0"/>
              </a:spcBef>
            </a:pPr>
            <a:r>
              <a:rPr lang="en-US" sz="4800" spc="39" dirty="0">
                <a:solidFill>
                  <a:srgbClr val="EB5B28"/>
                </a:solidFill>
                <a:latin typeface="HK Grotesk Bold"/>
              </a:rPr>
              <a:t>6 - </a:t>
            </a:r>
            <a:r>
              <a:rPr lang="en-US" sz="4800" spc="39" dirty="0" err="1">
                <a:solidFill>
                  <a:srgbClr val="EB5B28"/>
                </a:solidFill>
                <a:latin typeface="HK Grotesk Bold"/>
              </a:rPr>
              <a:t>總體風險</a:t>
            </a:r>
            <a:endParaRPr lang="en-US" sz="4800" spc="39" dirty="0">
              <a:solidFill>
                <a:srgbClr val="EB5B28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42678" y="6972300"/>
            <a:ext cx="9460893" cy="2833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400" spc="29" dirty="0" err="1">
                <a:solidFill>
                  <a:srgbClr val="01256B"/>
                </a:solidFill>
                <a:ea typeface="HK Grotesk Bold"/>
              </a:rPr>
              <a:t>這項評估能幫助各國知道該如何提升國家面對公共衛生危機的能力，因而可以及早準備，並作出改善，保障公共衛生安全</a:t>
            </a:r>
            <a:r>
              <a:rPr lang="en-US" sz="2400" spc="29" dirty="0">
                <a:solidFill>
                  <a:srgbClr val="01256B"/>
                </a:solidFill>
                <a:ea typeface="HK Grotesk Bold"/>
              </a:rPr>
              <a:t>。</a:t>
            </a:r>
          </a:p>
          <a:p>
            <a:pPr algn="just">
              <a:lnSpc>
                <a:spcPts val="4499"/>
              </a:lnSpc>
              <a:spcBef>
                <a:spcPct val="0"/>
              </a:spcBef>
            </a:pPr>
            <a:endParaRPr lang="en-US" sz="2400" spc="29" dirty="0">
              <a:solidFill>
                <a:srgbClr val="01256B"/>
              </a:solidFill>
              <a:ea typeface="HK Grotesk Bold"/>
            </a:endParaRPr>
          </a:p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400" spc="29" dirty="0" err="1">
                <a:solidFill>
                  <a:srgbClr val="01256B"/>
                </a:solidFill>
                <a:ea typeface="HK Grotesk Bold"/>
              </a:rPr>
              <a:t>同時，評估亦幫助專家、國際救援組織、世界衛生組織等，辨認風險較高的國家，並提供適切的援助</a:t>
            </a:r>
            <a:r>
              <a:rPr lang="en-US" sz="2400" spc="29" dirty="0">
                <a:solidFill>
                  <a:srgbClr val="01256B"/>
                </a:solidFill>
                <a:ea typeface="HK Grotesk Bold"/>
              </a:rPr>
              <a:t>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CCBE05C-E680-4AFE-938C-0C870FAD4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380B6A9-F4F7-4FFA-8F6F-DE1DE36B9460}"/>
              </a:ext>
            </a:extLst>
          </p:cNvPr>
          <p:cNvSpPr/>
          <p:nvPr/>
        </p:nvSpPr>
        <p:spPr>
          <a:xfrm>
            <a:off x="6903113" y="3314700"/>
            <a:ext cx="5711842" cy="5954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>
            <a:off x="13335000" y="5114109"/>
            <a:ext cx="4058797" cy="4560446"/>
          </a:xfrm>
          <a:custGeom>
            <a:avLst/>
            <a:gdLst/>
            <a:ahLst/>
            <a:cxnLst/>
            <a:rect l="l" t="t" r="r" b="b"/>
            <a:pathLst>
              <a:path w="5582797" h="6272805">
                <a:moveTo>
                  <a:pt x="0" y="0"/>
                </a:moveTo>
                <a:lnTo>
                  <a:pt x="5582797" y="0"/>
                </a:lnTo>
                <a:lnTo>
                  <a:pt x="5582797" y="6272805"/>
                </a:lnTo>
                <a:lnTo>
                  <a:pt x="0" y="6272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hlinkClick r:id="rId5"/>
          </p:cNvPr>
          <p:cNvSpPr/>
          <p:nvPr/>
        </p:nvSpPr>
        <p:spPr>
          <a:xfrm>
            <a:off x="7675525" y="3715039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43462" y="4155328"/>
            <a:ext cx="1155197" cy="471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4"/>
              </a:lnSpc>
            </a:pPr>
            <a:r>
              <a:rPr lang="en-US" sz="8368" b="1" spc="167" dirty="0" err="1">
                <a:solidFill>
                  <a:srgbClr val="EB5B28"/>
                </a:solidFill>
                <a:ea typeface="HK Grotesk Semi-Bold"/>
              </a:rPr>
              <a:t>延伸閱讀</a:t>
            </a:r>
            <a:endParaRPr lang="en-US" sz="8368" b="1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21452" y="8182222"/>
            <a:ext cx="9475164" cy="69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2"/>
              </a:lnSpc>
            </a:pPr>
            <a:r>
              <a:rPr lang="en-US" sz="3828" spc="38" dirty="0">
                <a:solidFill>
                  <a:srgbClr val="01256B"/>
                </a:solidFill>
                <a:latin typeface="HK Grotesk Bold"/>
              </a:rPr>
              <a:t>GHS Index – About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23CCAA8-C4DB-4DB3-B7A1-8A508A7631DF}"/>
              </a:ext>
            </a:extLst>
          </p:cNvPr>
          <p:cNvSpPr txBox="1"/>
          <p:nvPr/>
        </p:nvSpPr>
        <p:spPr>
          <a:xfrm>
            <a:off x="4406417" y="1302193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什麼是「全球衛生安全指數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」 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2772038-03DA-44A4-BD87-BD2BFACA3426}"/>
              </a:ext>
            </a:extLst>
          </p:cNvPr>
          <p:cNvSpPr/>
          <p:nvPr/>
        </p:nvSpPr>
        <p:spPr>
          <a:xfrm>
            <a:off x="2844317" y="106597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63BEE96E-BE77-4F5C-9F7A-8ED43A130F5E}"/>
              </a:ext>
            </a:extLst>
          </p:cNvPr>
          <p:cNvSpPr txBox="1"/>
          <p:nvPr/>
        </p:nvSpPr>
        <p:spPr>
          <a:xfrm>
            <a:off x="1648243" y="1494181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4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FA63E0D6-CECC-4301-8F6B-19376D4B57AC}"/>
              </a:ext>
            </a:extLst>
          </p:cNvPr>
          <p:cNvSpPr/>
          <p:nvPr/>
        </p:nvSpPr>
        <p:spPr>
          <a:xfrm>
            <a:off x="764620" y="5062612"/>
            <a:ext cx="4058797" cy="4560446"/>
          </a:xfrm>
          <a:custGeom>
            <a:avLst/>
            <a:gdLst/>
            <a:ahLst/>
            <a:cxnLst/>
            <a:rect l="l" t="t" r="r" b="b"/>
            <a:pathLst>
              <a:path w="5582797" h="6272805">
                <a:moveTo>
                  <a:pt x="0" y="0"/>
                </a:moveTo>
                <a:lnTo>
                  <a:pt x="5582797" y="0"/>
                </a:lnTo>
                <a:lnTo>
                  <a:pt x="5582797" y="6272805"/>
                </a:lnTo>
                <a:lnTo>
                  <a:pt x="0" y="6272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E0011D-97A9-4C7A-9460-CE6E042C0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1022" y="155603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b="1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全球疫症下最脆弱國家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066800" y="2266177"/>
            <a:ext cx="12532536" cy="7641748"/>
          </a:xfrm>
          <a:custGeom>
            <a:avLst/>
            <a:gdLst/>
            <a:ahLst/>
            <a:cxnLst/>
            <a:rect l="l" t="t" r="r" b="b"/>
            <a:pathLst>
              <a:path w="12532536" h="7641748">
                <a:moveTo>
                  <a:pt x="0" y="0"/>
                </a:moveTo>
                <a:lnTo>
                  <a:pt x="12532536" y="0"/>
                </a:lnTo>
                <a:lnTo>
                  <a:pt x="12532536" y="7641748"/>
                </a:lnTo>
                <a:lnTo>
                  <a:pt x="0" y="7641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268" b="-36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42571" y="5433092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256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315458" y="5524500"/>
            <a:ext cx="2540326" cy="276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7"/>
              </a:lnSpc>
            </a:pPr>
            <a:r>
              <a:rPr lang="en-US" sz="4924" spc="49">
                <a:solidFill>
                  <a:srgbClr val="FFE32B"/>
                </a:solidFill>
                <a:ea typeface="HK Grotesk Bold"/>
              </a:rPr>
              <a:t>最有準備</a:t>
            </a:r>
          </a:p>
          <a:p>
            <a:pPr>
              <a:lnSpc>
                <a:spcPts val="7387"/>
              </a:lnSpc>
            </a:pPr>
            <a:r>
              <a:rPr lang="en-US" sz="4924" spc="49">
                <a:solidFill>
                  <a:srgbClr val="FF931A"/>
                </a:solidFill>
                <a:ea typeface="HK Grotesk Bold"/>
              </a:rPr>
              <a:t>較有準備</a:t>
            </a:r>
          </a:p>
          <a:p>
            <a:pPr algn="l">
              <a:lnSpc>
                <a:spcPts val="7387"/>
              </a:lnSpc>
            </a:pPr>
            <a:r>
              <a:rPr lang="en-US" sz="4924" spc="49">
                <a:solidFill>
                  <a:srgbClr val="E23F35"/>
                </a:solidFill>
                <a:ea typeface="HK Grotesk Bold"/>
              </a:rPr>
              <a:t>準備不足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42571" y="4075482"/>
            <a:ext cx="3086100" cy="135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7"/>
              </a:lnSpc>
            </a:pPr>
            <a:r>
              <a:rPr lang="en-US" sz="3685" spc="36" dirty="0" err="1">
                <a:solidFill>
                  <a:srgbClr val="01256B"/>
                </a:solidFill>
                <a:ea typeface="HK Grotesk Bold"/>
              </a:rPr>
              <a:t>應對突如其來疫症的能力</a:t>
            </a:r>
            <a:endParaRPr lang="en-US" sz="3685" spc="36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6BFFF2A-A074-4082-8049-C017C7553D79}"/>
              </a:ext>
            </a:extLst>
          </p:cNvPr>
          <p:cNvSpPr/>
          <p:nvPr/>
        </p:nvSpPr>
        <p:spPr>
          <a:xfrm>
            <a:off x="2362201" y="717233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F9D0A5D-6FCF-419D-A7A0-E1F8D6590078}"/>
              </a:ext>
            </a:extLst>
          </p:cNvPr>
          <p:cNvSpPr txBox="1"/>
          <p:nvPr/>
        </p:nvSpPr>
        <p:spPr>
          <a:xfrm>
            <a:off x="1197138" y="121675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5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EFC2605-4980-4BA5-B8F0-4C864B213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61482" y="3390900"/>
            <a:ext cx="6039893" cy="4866911"/>
          </a:xfrm>
          <a:custGeom>
            <a:avLst/>
            <a:gdLst/>
            <a:ahLst/>
            <a:cxnLst/>
            <a:rect l="l" t="t" r="r" b="b"/>
            <a:pathLst>
              <a:path w="4089353" h="3586751">
                <a:moveTo>
                  <a:pt x="0" y="0"/>
                </a:moveTo>
                <a:lnTo>
                  <a:pt x="4089353" y="0"/>
                </a:lnTo>
                <a:lnTo>
                  <a:pt x="4089353" y="3586751"/>
                </a:lnTo>
                <a:lnTo>
                  <a:pt x="0" y="3586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597" t="-105653" r="-196152" b="-5898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134600" y="3086100"/>
            <a:ext cx="7449393" cy="487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b="1" spc="32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3200" b="1" spc="32" dirty="0" err="1">
                <a:solidFill>
                  <a:srgbClr val="01256B"/>
                </a:solidFill>
                <a:ea typeface="HK Grotesk Bold"/>
              </a:rPr>
              <a:t>全球衛生安全指數</a:t>
            </a:r>
            <a:r>
              <a:rPr lang="en-US" sz="3200" b="1" spc="32" dirty="0">
                <a:solidFill>
                  <a:srgbClr val="01256B"/>
                </a:solidFill>
                <a:ea typeface="HK Grotesk Bold"/>
              </a:rPr>
              <a:t>」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評估了各國面對公共衛生危機的能力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>
                <a:solidFill>
                  <a:srgbClr val="01256B"/>
                </a:solidFill>
                <a:ea typeface="HK Grotesk Bold"/>
              </a:rPr>
              <a:t>2019年的報告發現指數最低國家都是</a:t>
            </a:r>
            <a:r>
              <a:rPr lang="en-US" sz="3200" spc="32" dirty="0">
                <a:solidFill>
                  <a:srgbClr val="E23F35"/>
                </a:solidFill>
                <a:ea typeface="HK Grotesk Bold"/>
              </a:rPr>
              <a:t>發展中國家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最脆弱國家主要為於</a:t>
            </a:r>
            <a:r>
              <a:rPr lang="en-US" sz="3200" spc="32" dirty="0" err="1">
                <a:solidFill>
                  <a:srgbClr val="E23F35"/>
                </a:solidFill>
                <a:ea typeface="HK Grotesk Bold"/>
              </a:rPr>
              <a:t>非洲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那些國家沒有足夠能力應付公共衛生危機</a:t>
            </a:r>
            <a:endParaRPr lang="en-US" sz="3200" spc="32" dirty="0">
              <a:solidFill>
                <a:srgbClr val="01256B"/>
              </a:solidFill>
              <a:ea typeface="HK Grotesk Bold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200" spc="32" dirty="0" err="1">
                <a:solidFill>
                  <a:srgbClr val="01256B"/>
                </a:solidFill>
                <a:ea typeface="HK Grotesk Bold"/>
              </a:rPr>
              <a:t>倘若疫症發生，將構成嚴重災難</a:t>
            </a:r>
            <a:r>
              <a:rPr lang="en-US" sz="3200" spc="32" dirty="0">
                <a:solidFill>
                  <a:srgbClr val="01256B"/>
                </a:solidFill>
                <a:ea typeface="HK Grotesk Bold"/>
              </a:rPr>
              <a:t>  </a:t>
            </a:r>
          </a:p>
        </p:txBody>
      </p:sp>
      <p:sp>
        <p:nvSpPr>
          <p:cNvPr id="6" name="Freeform 6"/>
          <p:cNvSpPr/>
          <p:nvPr/>
        </p:nvSpPr>
        <p:spPr>
          <a:xfrm>
            <a:off x="7101250" y="6074674"/>
            <a:ext cx="2637067" cy="3469825"/>
          </a:xfrm>
          <a:custGeom>
            <a:avLst/>
            <a:gdLst/>
            <a:ahLst/>
            <a:cxnLst/>
            <a:rect l="l" t="t" r="r" b="b"/>
            <a:pathLst>
              <a:path w="2637067" h="3469825">
                <a:moveTo>
                  <a:pt x="0" y="0"/>
                </a:moveTo>
                <a:lnTo>
                  <a:pt x="2637066" y="0"/>
                </a:lnTo>
                <a:lnTo>
                  <a:pt x="2637066" y="3469824"/>
                </a:lnTo>
                <a:lnTo>
                  <a:pt x="0" y="3469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3D18B33-4547-4C81-867B-D62938582B8E}"/>
              </a:ext>
            </a:extLst>
          </p:cNvPr>
          <p:cNvSpPr txBox="1"/>
          <p:nvPr/>
        </p:nvSpPr>
        <p:spPr>
          <a:xfrm>
            <a:off x="3881022" y="155603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b="1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全球疫症下最脆弱國家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9CA88B2-8889-43CB-8A2E-F5E70B56E1BF}"/>
              </a:ext>
            </a:extLst>
          </p:cNvPr>
          <p:cNvSpPr/>
          <p:nvPr/>
        </p:nvSpPr>
        <p:spPr>
          <a:xfrm>
            <a:off x="2362201" y="717233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36C7C541-6B87-4EBE-90F6-8F73D640848F}"/>
              </a:ext>
            </a:extLst>
          </p:cNvPr>
          <p:cNvSpPr txBox="1"/>
          <p:nvPr/>
        </p:nvSpPr>
        <p:spPr>
          <a:xfrm>
            <a:off x="1197138" y="121675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5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B2A7BD-5640-48AE-BF80-198502279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27024" y="6375762"/>
            <a:ext cx="5432276" cy="3911238"/>
          </a:xfrm>
          <a:custGeom>
            <a:avLst/>
            <a:gdLst/>
            <a:ahLst/>
            <a:cxnLst/>
            <a:rect l="l" t="t" r="r" b="b"/>
            <a:pathLst>
              <a:path w="5432276" h="3911238">
                <a:moveTo>
                  <a:pt x="0" y="0"/>
                </a:moveTo>
                <a:lnTo>
                  <a:pt x="5432276" y="0"/>
                </a:lnTo>
                <a:lnTo>
                  <a:pt x="5432276" y="3911238"/>
                </a:lnTo>
                <a:lnTo>
                  <a:pt x="0" y="3911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07451" y="4650985"/>
            <a:ext cx="12673099" cy="88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為什麼</a:t>
            </a:r>
            <a:r>
              <a:rPr lang="en-US" sz="5094" b="1" spc="50" dirty="0" err="1">
                <a:solidFill>
                  <a:srgbClr val="E23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發展中國家</a:t>
            </a: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難以應付流行病</a:t>
            </a:r>
            <a:r>
              <a:rPr lang="en-US" sz="5094" b="1" spc="50" dirty="0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50943" y="4159746"/>
            <a:ext cx="4186114" cy="36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800" b="1" spc="50" dirty="0" err="1">
                <a:solidFill>
                  <a:srgbClr val="01256B"/>
                </a:solidFill>
                <a:ea typeface="HK Grotesk Semi-Bold"/>
              </a:rPr>
              <a:t>問題時間</a:t>
            </a:r>
            <a:endParaRPr lang="en-US" sz="2800" b="1" spc="50" dirty="0">
              <a:solidFill>
                <a:srgbClr val="01256B"/>
              </a:solidFill>
              <a:ea typeface="HK Grotesk Semi-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1219FF-E62D-4FA5-926C-E05B12CC5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27E9864-4137-473C-B6A2-E0265F556E06}"/>
              </a:ext>
            </a:extLst>
          </p:cNvPr>
          <p:cNvSpPr/>
          <p:nvPr/>
        </p:nvSpPr>
        <p:spPr>
          <a:xfrm>
            <a:off x="8644012" y="6420110"/>
            <a:ext cx="9127045" cy="29783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3A0D2D2-AE60-476E-98F3-D8AD80EA15E6}"/>
              </a:ext>
            </a:extLst>
          </p:cNvPr>
          <p:cNvSpPr/>
          <p:nvPr/>
        </p:nvSpPr>
        <p:spPr>
          <a:xfrm>
            <a:off x="8617886" y="2403832"/>
            <a:ext cx="9127045" cy="29783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Freeform 2"/>
          <p:cNvSpPr/>
          <p:nvPr/>
        </p:nvSpPr>
        <p:spPr>
          <a:xfrm>
            <a:off x="1905000" y="2781300"/>
            <a:ext cx="1136277" cy="2238969"/>
          </a:xfrm>
          <a:custGeom>
            <a:avLst/>
            <a:gdLst/>
            <a:ahLst/>
            <a:cxnLst/>
            <a:rect l="l" t="t" r="r" b="b"/>
            <a:pathLst>
              <a:path w="1136277" h="2238969">
                <a:moveTo>
                  <a:pt x="0" y="0"/>
                </a:moveTo>
                <a:lnTo>
                  <a:pt x="1136277" y="0"/>
                </a:lnTo>
                <a:lnTo>
                  <a:pt x="1136277" y="2238969"/>
                </a:lnTo>
                <a:lnTo>
                  <a:pt x="0" y="2238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5138" y="6650037"/>
            <a:ext cx="2554000" cy="2174093"/>
          </a:xfrm>
          <a:custGeom>
            <a:avLst/>
            <a:gdLst/>
            <a:ahLst/>
            <a:cxnLst/>
            <a:rect l="l" t="t" r="r" b="b"/>
            <a:pathLst>
              <a:path w="2554000" h="2174093">
                <a:moveTo>
                  <a:pt x="0" y="0"/>
                </a:moveTo>
                <a:lnTo>
                  <a:pt x="2554001" y="0"/>
                </a:lnTo>
                <a:lnTo>
                  <a:pt x="2554001" y="2174092"/>
                </a:lnTo>
                <a:lnTo>
                  <a:pt x="0" y="2174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4005" y="3420441"/>
            <a:ext cx="3231632" cy="94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0"/>
              </a:lnSpc>
              <a:spcBef>
                <a:spcPct val="0"/>
              </a:spcBef>
            </a:pPr>
            <a:r>
              <a:rPr lang="en-US" sz="5831" spc="58" dirty="0" err="1">
                <a:solidFill>
                  <a:srgbClr val="E23F35"/>
                </a:solidFill>
                <a:ea typeface="HK Grotesk Semi-Bold"/>
              </a:rPr>
              <a:t>疾病預防</a:t>
            </a:r>
            <a:r>
              <a:rPr lang="en-US" sz="5831" spc="58" dirty="0">
                <a:solidFill>
                  <a:srgbClr val="E23F35"/>
                </a:solidFill>
                <a:ea typeface="HK Grotesk Semi-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8365" y="3193411"/>
            <a:ext cx="7486088" cy="132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068" lvl="1" indent="-388034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缺乏接種疫苗的計劃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marL="776068" lvl="1" indent="-388034" algn="l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缺乏對防止及對抗疾病的研究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43005" y="7235951"/>
            <a:ext cx="3840790" cy="94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0"/>
              </a:lnSpc>
              <a:spcBef>
                <a:spcPct val="0"/>
              </a:spcBef>
            </a:pPr>
            <a:r>
              <a:rPr lang="en-US" sz="5831" spc="58">
                <a:solidFill>
                  <a:srgbClr val="E23F35"/>
                </a:solidFill>
                <a:ea typeface="HK Grotesk Semi-Bold"/>
              </a:rPr>
              <a:t>發現和報告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57365" y="7029710"/>
            <a:ext cx="8080923" cy="132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6068" lvl="1" indent="-388034" algn="l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未能及早發現潛在流行病，有效監察，迅速並準確地作出報告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A01B1695-5E20-4155-A99E-2BBE1B721920}"/>
              </a:ext>
            </a:extLst>
          </p:cNvPr>
          <p:cNvSpPr txBox="1"/>
          <p:nvPr/>
        </p:nvSpPr>
        <p:spPr>
          <a:xfrm>
            <a:off x="3101815" y="877958"/>
            <a:ext cx="12673099" cy="88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為什麼</a:t>
            </a:r>
            <a:r>
              <a:rPr lang="en-US" sz="5094" b="1" spc="50" dirty="0" err="1">
                <a:solidFill>
                  <a:srgbClr val="E23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發展中國家</a:t>
            </a: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難以應付流行病</a:t>
            </a:r>
            <a:r>
              <a:rPr lang="en-US" sz="5094" b="1" spc="50" dirty="0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?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CE58C4-CB48-4E9F-97AB-90B6F2486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648A2DF-CBC2-4420-97E1-E80D744614DE}"/>
              </a:ext>
            </a:extLst>
          </p:cNvPr>
          <p:cNvSpPr/>
          <p:nvPr/>
        </p:nvSpPr>
        <p:spPr>
          <a:xfrm>
            <a:off x="8644012" y="6420110"/>
            <a:ext cx="9127045" cy="29783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7DEBE7-8570-44B9-8835-034BE80DB059}"/>
              </a:ext>
            </a:extLst>
          </p:cNvPr>
          <p:cNvSpPr/>
          <p:nvPr/>
        </p:nvSpPr>
        <p:spPr>
          <a:xfrm>
            <a:off x="8617886" y="2403832"/>
            <a:ext cx="9127045" cy="29783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BB73617-29E2-4502-8D0E-8441E3690A11}"/>
              </a:ext>
            </a:extLst>
          </p:cNvPr>
          <p:cNvSpPr/>
          <p:nvPr/>
        </p:nvSpPr>
        <p:spPr>
          <a:xfrm>
            <a:off x="1944449" y="3020444"/>
            <a:ext cx="1916247" cy="1609648"/>
          </a:xfrm>
          <a:custGeom>
            <a:avLst/>
            <a:gdLst/>
            <a:ahLst/>
            <a:cxnLst/>
            <a:rect l="l" t="t" r="r" b="b"/>
            <a:pathLst>
              <a:path w="1916247" h="1609648">
                <a:moveTo>
                  <a:pt x="0" y="0"/>
                </a:moveTo>
                <a:lnTo>
                  <a:pt x="1916247" y="0"/>
                </a:lnTo>
                <a:lnTo>
                  <a:pt x="1916247" y="1609648"/>
                </a:lnTo>
                <a:lnTo>
                  <a:pt x="0" y="1609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128690D-A829-4E51-9DB5-F0AD9CE89517}"/>
              </a:ext>
            </a:extLst>
          </p:cNvPr>
          <p:cNvSpPr txBox="1"/>
          <p:nvPr/>
        </p:nvSpPr>
        <p:spPr>
          <a:xfrm>
            <a:off x="4724400" y="3480808"/>
            <a:ext cx="3231632" cy="94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0"/>
              </a:lnSpc>
              <a:spcBef>
                <a:spcPct val="0"/>
              </a:spcBef>
            </a:pPr>
            <a:r>
              <a:rPr lang="en-US" sz="5831" spc="58">
                <a:solidFill>
                  <a:srgbClr val="E23F35"/>
                </a:solidFill>
                <a:ea typeface="HK Grotesk Semi-Bold"/>
              </a:rPr>
              <a:t>迅速回應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9000C9A-E9C6-45F6-A2CA-5234A5437D7E}"/>
              </a:ext>
            </a:extLst>
          </p:cNvPr>
          <p:cNvSpPr txBox="1"/>
          <p:nvPr/>
        </p:nvSpPr>
        <p:spPr>
          <a:xfrm>
            <a:off x="9245831" y="3165082"/>
            <a:ext cx="8271423" cy="132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068" lvl="1" indent="-388034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缺乏緊急應變措施及醫療設施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marL="776068" lvl="1" indent="-388034" algn="l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疫症發生時，缺乏有效的資訊傳遞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1074EF6-5E7F-438C-866F-F32F8BB38637}"/>
              </a:ext>
            </a:extLst>
          </p:cNvPr>
          <p:cNvSpPr/>
          <p:nvPr/>
        </p:nvSpPr>
        <p:spPr>
          <a:xfrm>
            <a:off x="1810100" y="6479099"/>
            <a:ext cx="1962185" cy="2808137"/>
          </a:xfrm>
          <a:custGeom>
            <a:avLst/>
            <a:gdLst/>
            <a:ahLst/>
            <a:cxnLst/>
            <a:rect l="l" t="t" r="r" b="b"/>
            <a:pathLst>
              <a:path w="1962185" h="2808137">
                <a:moveTo>
                  <a:pt x="0" y="0"/>
                </a:moveTo>
                <a:lnTo>
                  <a:pt x="1962185" y="0"/>
                </a:lnTo>
                <a:lnTo>
                  <a:pt x="1962185" y="2808137"/>
                </a:lnTo>
                <a:lnTo>
                  <a:pt x="0" y="2808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82F0C9F-E9F6-4359-83B0-62C575D7A1F9}"/>
              </a:ext>
            </a:extLst>
          </p:cNvPr>
          <p:cNvSpPr txBox="1"/>
          <p:nvPr/>
        </p:nvSpPr>
        <p:spPr>
          <a:xfrm>
            <a:off x="4754880" y="7505700"/>
            <a:ext cx="3231632" cy="94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0"/>
              </a:lnSpc>
              <a:spcBef>
                <a:spcPct val="0"/>
              </a:spcBef>
            </a:pPr>
            <a:r>
              <a:rPr lang="en-US" sz="5831" spc="58" dirty="0" err="1">
                <a:solidFill>
                  <a:srgbClr val="E23F35"/>
                </a:solidFill>
                <a:ea typeface="HK Grotesk Semi-Bold"/>
              </a:rPr>
              <a:t>醫療系統</a:t>
            </a:r>
            <a:r>
              <a:rPr lang="en-US" sz="5831" spc="58" dirty="0">
                <a:solidFill>
                  <a:srgbClr val="E23F35"/>
                </a:solidFill>
                <a:ea typeface="HK Grotesk Semi-Bold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DEA6AD8-A33F-4FEE-9C79-507322C0D09C}"/>
              </a:ext>
            </a:extLst>
          </p:cNvPr>
          <p:cNvSpPr txBox="1"/>
          <p:nvPr/>
        </p:nvSpPr>
        <p:spPr>
          <a:xfrm>
            <a:off x="9302374" y="7222982"/>
            <a:ext cx="7486088" cy="132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068" lvl="1" indent="-388034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人民缺乏醫療保障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marL="776068" lvl="1" indent="-388034" algn="l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缺乏醫療設備、科技及人才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0B2AA63-1831-4DE0-850F-D27AAD7EEF2C}"/>
              </a:ext>
            </a:extLst>
          </p:cNvPr>
          <p:cNvSpPr txBox="1"/>
          <p:nvPr/>
        </p:nvSpPr>
        <p:spPr>
          <a:xfrm>
            <a:off x="2937585" y="792674"/>
            <a:ext cx="12673099" cy="88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為什麼</a:t>
            </a:r>
            <a:r>
              <a:rPr lang="en-US" sz="5094" b="1" spc="50" dirty="0" err="1">
                <a:solidFill>
                  <a:srgbClr val="E23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發展中國家</a:t>
            </a: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難以應付流行病</a:t>
            </a:r>
            <a:r>
              <a:rPr lang="en-US" sz="5094" b="1" spc="50" dirty="0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?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872C460-D755-4B17-816E-D84E81EF1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22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4DEFBD7-840C-4015-969B-72399CA155D8}"/>
              </a:ext>
            </a:extLst>
          </p:cNvPr>
          <p:cNvSpPr/>
          <p:nvPr/>
        </p:nvSpPr>
        <p:spPr>
          <a:xfrm>
            <a:off x="6629400" y="3848100"/>
            <a:ext cx="9906000" cy="5325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Freeform 2"/>
          <p:cNvSpPr/>
          <p:nvPr/>
        </p:nvSpPr>
        <p:spPr>
          <a:xfrm>
            <a:off x="325136" y="6197701"/>
            <a:ext cx="4775703" cy="4558144"/>
          </a:xfrm>
          <a:custGeom>
            <a:avLst/>
            <a:gdLst/>
            <a:ahLst/>
            <a:cxnLst/>
            <a:rect l="l" t="t" r="r" b="b"/>
            <a:pathLst>
              <a:path w="7984869" h="7200900">
                <a:moveTo>
                  <a:pt x="0" y="0"/>
                </a:moveTo>
                <a:lnTo>
                  <a:pt x="7984869" y="0"/>
                </a:lnTo>
                <a:lnTo>
                  <a:pt x="798486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43639" y="3848101"/>
            <a:ext cx="1680962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2000" b="1" spc="254" dirty="0" err="1">
                <a:solidFill>
                  <a:srgbClr val="EB5B28"/>
                </a:solidFill>
                <a:ea typeface="HK Grotesk Semi-Bold"/>
              </a:rPr>
              <a:t>流行病</a:t>
            </a:r>
            <a:endParaRPr lang="en-US" sz="12000" b="1" spc="254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48336" y="4128288"/>
            <a:ext cx="8272664" cy="4881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16"/>
              </a:lnSpc>
            </a:pPr>
            <a:r>
              <a:rPr lang="en-US" sz="3600" b="1" spc="36" dirty="0" err="1">
                <a:solidFill>
                  <a:srgbClr val="01256B"/>
                </a:solidFill>
                <a:ea typeface="HK Grotesk Bold"/>
              </a:rPr>
              <a:t>流行病（Epidemic）是指疫</a:t>
            </a:r>
            <a:endParaRPr lang="en-US" sz="3600" b="1" spc="36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516"/>
              </a:lnSpc>
            </a:pPr>
            <a:r>
              <a:rPr lang="en-US" sz="3600" b="1" spc="36" dirty="0" err="1">
                <a:solidFill>
                  <a:srgbClr val="01256B"/>
                </a:solidFill>
                <a:ea typeface="HK Grotesk Bold"/>
              </a:rPr>
              <a:t>症由單一區域擴散到更大的</a:t>
            </a:r>
            <a:endParaRPr lang="en-US" sz="3600" b="1" spc="36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516"/>
              </a:lnSpc>
            </a:pPr>
            <a:r>
              <a:rPr lang="en-US" sz="3600" b="1" spc="36" dirty="0" err="1">
                <a:solidFill>
                  <a:srgbClr val="01256B"/>
                </a:solidFill>
                <a:ea typeface="HK Grotesk Bold"/>
              </a:rPr>
              <a:t>區域，並短時間內感染大量人口</a:t>
            </a:r>
            <a:endParaRPr lang="en-US" sz="3600" b="1" spc="36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516"/>
              </a:lnSpc>
            </a:pPr>
            <a:endParaRPr lang="en-US" sz="3600" b="1" spc="36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516"/>
              </a:lnSpc>
            </a:pPr>
            <a:r>
              <a:rPr lang="en-US" sz="3600" b="1" spc="36" dirty="0">
                <a:solidFill>
                  <a:srgbClr val="01256B"/>
                </a:solidFill>
                <a:ea typeface="HK Grotesk Bold"/>
              </a:rPr>
              <a:t>例如：2015-2016年在美洲爆發了寨卡病毒危機，由巴西擴散到整個拉丁美洲，甚至波及美國。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76600" y="1288709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流行病」與「全球大流行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」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DC769B85-BDE6-4B7B-99C5-32B6A44D762C}"/>
              </a:ext>
            </a:extLst>
          </p:cNvPr>
          <p:cNvSpPr/>
          <p:nvPr/>
        </p:nvSpPr>
        <p:spPr>
          <a:xfrm>
            <a:off x="1830246" y="1034346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4C0C676-3D31-47C3-8E70-ACC056746228}"/>
              </a:ext>
            </a:extLst>
          </p:cNvPr>
          <p:cNvSpPr txBox="1"/>
          <p:nvPr/>
        </p:nvSpPr>
        <p:spPr>
          <a:xfrm>
            <a:off x="685800" y="1481673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1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35C95EC-43BF-4F5A-8C4F-62407E605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7"/>
          <a:stretch/>
        </p:blipFill>
        <p:spPr>
          <a:xfrm>
            <a:off x="13240308" y="1924900"/>
            <a:ext cx="4283050" cy="47780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0FC44A-64FE-421B-AAC0-8F66C6D62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7F32D2E-D907-45D6-A38C-A174B5B91802}"/>
              </a:ext>
            </a:extLst>
          </p:cNvPr>
          <p:cNvSpPr/>
          <p:nvPr/>
        </p:nvSpPr>
        <p:spPr>
          <a:xfrm>
            <a:off x="8644012" y="6420110"/>
            <a:ext cx="9127045" cy="29783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6965680-ED0D-48A5-BE18-1667A7ACFB5E}"/>
              </a:ext>
            </a:extLst>
          </p:cNvPr>
          <p:cNvSpPr/>
          <p:nvPr/>
        </p:nvSpPr>
        <p:spPr>
          <a:xfrm>
            <a:off x="8617886" y="2403832"/>
            <a:ext cx="9127045" cy="29783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>
            <a:off x="994500" y="3090918"/>
            <a:ext cx="2376062" cy="1930550"/>
          </a:xfrm>
          <a:custGeom>
            <a:avLst/>
            <a:gdLst/>
            <a:ahLst/>
            <a:cxnLst/>
            <a:rect l="l" t="t" r="r" b="b"/>
            <a:pathLst>
              <a:path w="2376062" h="1930550">
                <a:moveTo>
                  <a:pt x="0" y="0"/>
                </a:moveTo>
                <a:lnTo>
                  <a:pt x="2376062" y="0"/>
                </a:lnTo>
                <a:lnTo>
                  <a:pt x="2376062" y="1930550"/>
                </a:lnTo>
                <a:lnTo>
                  <a:pt x="0" y="1930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0063" y="6887569"/>
            <a:ext cx="2376062" cy="2043413"/>
          </a:xfrm>
          <a:custGeom>
            <a:avLst/>
            <a:gdLst/>
            <a:ahLst/>
            <a:cxnLst/>
            <a:rect l="l" t="t" r="r" b="b"/>
            <a:pathLst>
              <a:path w="2376062" h="2043413">
                <a:moveTo>
                  <a:pt x="0" y="0"/>
                </a:moveTo>
                <a:lnTo>
                  <a:pt x="2376062" y="0"/>
                </a:lnTo>
                <a:lnTo>
                  <a:pt x="2376062" y="2043413"/>
                </a:lnTo>
                <a:lnTo>
                  <a:pt x="0" y="20434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85775" y="3583636"/>
            <a:ext cx="4653000" cy="94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0"/>
              </a:lnSpc>
              <a:spcBef>
                <a:spcPct val="0"/>
              </a:spcBef>
            </a:pPr>
            <a:r>
              <a:rPr lang="en-US" sz="5831" spc="58" dirty="0" err="1">
                <a:solidFill>
                  <a:srgbClr val="E23F35"/>
                </a:solidFill>
                <a:ea typeface="HK Grotesk Semi-Bold"/>
              </a:rPr>
              <a:t>遵守國際準則</a:t>
            </a:r>
            <a:r>
              <a:rPr lang="en-US" sz="5831" spc="58" dirty="0">
                <a:solidFill>
                  <a:srgbClr val="E23F35"/>
                </a:solidFill>
                <a:ea typeface="HK Grotesk Semi-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76109" y="2795599"/>
            <a:ext cx="8271423" cy="202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068" lvl="1" indent="-388034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未能與國際分享遺傳和生物學數據及標本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marL="776068" lvl="1" indent="-388034" algn="l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未能與國際合作處理公共衛生危機</a:t>
            </a:r>
            <a:endParaRPr lang="en-US" sz="3594" b="1" spc="35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96459" y="7581900"/>
            <a:ext cx="3231632" cy="94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0"/>
              </a:lnSpc>
              <a:spcBef>
                <a:spcPct val="0"/>
              </a:spcBef>
            </a:pPr>
            <a:r>
              <a:rPr lang="en-US" sz="5831" spc="58">
                <a:solidFill>
                  <a:srgbClr val="E23F35"/>
                </a:solidFill>
                <a:ea typeface="HK Grotesk Semi-Bold"/>
              </a:rPr>
              <a:t>總體風險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6108" y="6551725"/>
            <a:ext cx="8271423" cy="2715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068" lvl="1" indent="-388034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欠缺日用必需品，例如：水和糧食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marL="776068" lvl="1" indent="-388034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國家出現經濟及政治動盪，例如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: </a:t>
            </a: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發生衝突及內戰</a:t>
            </a:r>
            <a:r>
              <a:rPr lang="en-US" sz="3594" b="1" spc="35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marL="776068" lvl="1" indent="-388034" algn="l">
              <a:lnSpc>
                <a:spcPts val="5391"/>
              </a:lnSpc>
              <a:buFont typeface="Arial"/>
              <a:buChar char="•"/>
            </a:pPr>
            <a:r>
              <a:rPr lang="en-US" sz="3594" b="1" spc="35" dirty="0" err="1">
                <a:solidFill>
                  <a:srgbClr val="01256B"/>
                </a:solidFill>
                <a:ea typeface="HK Grotesk Bold"/>
              </a:rPr>
              <a:t>本身社會及經濟回彈力低</a:t>
            </a:r>
            <a:endParaRPr lang="en-US" sz="3594" b="1" spc="35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29F1DEC-5588-4279-8FFB-79DB6C8B3336}"/>
              </a:ext>
            </a:extLst>
          </p:cNvPr>
          <p:cNvSpPr txBox="1"/>
          <p:nvPr/>
        </p:nvSpPr>
        <p:spPr>
          <a:xfrm>
            <a:off x="2971800" y="716144"/>
            <a:ext cx="12673099" cy="88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為什麼</a:t>
            </a:r>
            <a:r>
              <a:rPr lang="en-US" sz="5094" b="1" spc="50" dirty="0" err="1">
                <a:solidFill>
                  <a:srgbClr val="E23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發展中國家</a:t>
            </a:r>
            <a:r>
              <a:rPr lang="en-US" sz="5094" b="1" spc="50" dirty="0" err="1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難以應付流行病</a:t>
            </a:r>
            <a:r>
              <a:rPr lang="en-US" sz="5094" b="1" spc="50" dirty="0">
                <a:solidFill>
                  <a:srgbClr val="012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K Grotesk Bold"/>
              </a:rPr>
              <a:t>?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A00EE7-8B3D-41B9-B936-CFF041A2A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601EB7D-4A7E-42F5-96FA-DEB028D3CE44}"/>
              </a:ext>
            </a:extLst>
          </p:cNvPr>
          <p:cNvSpPr/>
          <p:nvPr/>
        </p:nvSpPr>
        <p:spPr>
          <a:xfrm>
            <a:off x="11291409" y="2861494"/>
            <a:ext cx="5123792" cy="5954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55C18F6-8811-47CD-9902-36E58B2B0912}"/>
              </a:ext>
            </a:extLst>
          </p:cNvPr>
          <p:cNvSpPr/>
          <p:nvPr/>
        </p:nvSpPr>
        <p:spPr>
          <a:xfrm>
            <a:off x="1872800" y="2861494"/>
            <a:ext cx="5512604" cy="5954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AutoShape 4"/>
          <p:cNvSpPr/>
          <p:nvPr/>
        </p:nvSpPr>
        <p:spPr>
          <a:xfrm flipH="1">
            <a:off x="9329762" y="2552700"/>
            <a:ext cx="17289" cy="7038295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5" name="Freeform 5">
            <a:hlinkClick r:id="rId3"/>
          </p:cNvPr>
          <p:cNvSpPr/>
          <p:nvPr/>
        </p:nvSpPr>
        <p:spPr>
          <a:xfrm>
            <a:off x="3316110" y="4482450"/>
            <a:ext cx="2713032" cy="2713032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1" y="0"/>
                </a:lnTo>
                <a:lnTo>
                  <a:pt x="4211771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hlinkClick r:id="rId5"/>
          </p:cNvPr>
          <p:cNvSpPr/>
          <p:nvPr/>
        </p:nvSpPr>
        <p:spPr>
          <a:xfrm>
            <a:off x="12496789" y="4482450"/>
            <a:ext cx="2713032" cy="2713032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68200" y="3272578"/>
            <a:ext cx="4457448" cy="11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4"/>
              </a:lnSpc>
            </a:pPr>
            <a:r>
              <a:rPr lang="en-US" sz="6000" b="1" spc="167" dirty="0" err="1">
                <a:solidFill>
                  <a:srgbClr val="EB5B28"/>
                </a:solidFill>
                <a:ea typeface="HK Grotesk Semi-Bold"/>
              </a:rPr>
              <a:t>延伸閱讀</a:t>
            </a:r>
            <a:endParaRPr lang="en-US" sz="6000" b="1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13635" y="7187862"/>
            <a:ext cx="5219628" cy="1049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pc="27" dirty="0">
                <a:solidFill>
                  <a:srgbClr val="01256B"/>
                </a:solidFill>
                <a:latin typeface="HK Grotesk Bold"/>
              </a:rPr>
              <a:t>Al Jazeera - Can developing nations handle the COVID-19 pandemic? I Inside Story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4200" y="3272578"/>
            <a:ext cx="4457448" cy="11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4"/>
              </a:lnSpc>
            </a:pPr>
            <a:r>
              <a:rPr lang="en-US" sz="6000" b="1" spc="167" dirty="0" err="1">
                <a:solidFill>
                  <a:srgbClr val="EB5B28"/>
                </a:solidFill>
                <a:ea typeface="HK Grotesk Semi-Bold"/>
              </a:rPr>
              <a:t>參考短片</a:t>
            </a:r>
            <a:endParaRPr lang="en-US" sz="6000" b="1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56153" y="7244975"/>
            <a:ext cx="4502972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pc="27" dirty="0">
                <a:solidFill>
                  <a:srgbClr val="01256B"/>
                </a:solidFill>
                <a:latin typeface="HK Grotesk Bold"/>
              </a:rPr>
              <a:t>Forbes - The Countries Best and Worst Prepared For An Epidemic [Infographic]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EBACCB6-536D-4D62-B46F-DF6A9D17A753}"/>
              </a:ext>
            </a:extLst>
          </p:cNvPr>
          <p:cNvSpPr txBox="1"/>
          <p:nvPr/>
        </p:nvSpPr>
        <p:spPr>
          <a:xfrm>
            <a:off x="3881022" y="155603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b="1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全球疫症下最脆弱國家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50D52D5-59A8-4213-85C7-752304D72C91}"/>
              </a:ext>
            </a:extLst>
          </p:cNvPr>
          <p:cNvSpPr/>
          <p:nvPr/>
        </p:nvSpPr>
        <p:spPr>
          <a:xfrm>
            <a:off x="2362201" y="717233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AD6D65C-1B82-48FC-A48B-BF64618B50E6}"/>
              </a:ext>
            </a:extLst>
          </p:cNvPr>
          <p:cNvSpPr txBox="1"/>
          <p:nvPr/>
        </p:nvSpPr>
        <p:spPr>
          <a:xfrm>
            <a:off x="1197138" y="121675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5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0CA5E3-8C6F-4A55-BA34-70D5B5B4C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603D5AC-1973-4238-8657-7C13592FFF0E}"/>
              </a:ext>
            </a:extLst>
          </p:cNvPr>
          <p:cNvSpPr/>
          <p:nvPr/>
        </p:nvSpPr>
        <p:spPr>
          <a:xfrm>
            <a:off x="9901467" y="3209109"/>
            <a:ext cx="6855823" cy="61073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EB5372F-62C4-44BB-879F-42E84A7ABEC4}"/>
              </a:ext>
            </a:extLst>
          </p:cNvPr>
          <p:cNvSpPr/>
          <p:nvPr/>
        </p:nvSpPr>
        <p:spPr>
          <a:xfrm>
            <a:off x="2414273" y="3238500"/>
            <a:ext cx="6855823" cy="61073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TextBox 2"/>
          <p:cNvSpPr txBox="1"/>
          <p:nvPr/>
        </p:nvSpPr>
        <p:spPr>
          <a:xfrm>
            <a:off x="4648200" y="1278947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如何幫助發展中國家對抗疫症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3657600" y="3543300"/>
            <a:ext cx="4509370" cy="4114800"/>
          </a:xfrm>
          <a:custGeom>
            <a:avLst/>
            <a:gdLst/>
            <a:ahLst/>
            <a:cxnLst/>
            <a:rect l="l" t="t" r="r" b="b"/>
            <a:pathLst>
              <a:path w="4509370" h="4114800">
                <a:moveTo>
                  <a:pt x="0" y="0"/>
                </a:moveTo>
                <a:lnTo>
                  <a:pt x="4509370" y="0"/>
                </a:lnTo>
                <a:lnTo>
                  <a:pt x="450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24616" y="356783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88504" y="7810500"/>
            <a:ext cx="6984096" cy="117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4"/>
              </a:lnSpc>
            </a:pPr>
            <a:r>
              <a:rPr lang="en-US" sz="6000" spc="178" dirty="0" err="1">
                <a:solidFill>
                  <a:srgbClr val="EB5B28"/>
                </a:solidFill>
                <a:ea typeface="HK Grotesk Semi-Bold"/>
              </a:rPr>
              <a:t>提供醫療支援</a:t>
            </a:r>
            <a:r>
              <a:rPr lang="en-US" sz="6000" spc="178" dirty="0">
                <a:solidFill>
                  <a:srgbClr val="EB5B28"/>
                </a:solidFill>
                <a:ea typeface="HK Grotesk Semi-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56104" y="7810500"/>
            <a:ext cx="6984096" cy="117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4"/>
              </a:lnSpc>
            </a:pPr>
            <a:r>
              <a:rPr lang="en-US" sz="6000" spc="178" dirty="0" err="1">
                <a:solidFill>
                  <a:srgbClr val="EB5B28"/>
                </a:solidFill>
                <a:ea typeface="HK Grotesk Semi-Bold"/>
              </a:rPr>
              <a:t>跨國資訊傳遞</a:t>
            </a:r>
            <a:endParaRPr lang="en-US" sz="6000" spc="178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D72D3F0-2089-429C-A535-64CB1AC2DAB2}"/>
              </a:ext>
            </a:extLst>
          </p:cNvPr>
          <p:cNvSpPr/>
          <p:nvPr/>
        </p:nvSpPr>
        <p:spPr>
          <a:xfrm>
            <a:off x="3097597" y="96428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5D4489E-EC0C-4A7A-9415-A4D5C15629B1}"/>
              </a:ext>
            </a:extLst>
          </p:cNvPr>
          <p:cNvSpPr txBox="1"/>
          <p:nvPr/>
        </p:nvSpPr>
        <p:spPr>
          <a:xfrm>
            <a:off x="1932534" y="1463803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B7CD01-0B31-43BD-A971-33C01F811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0226" y="3806787"/>
            <a:ext cx="9980587" cy="2837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不少發展中國家的</a:t>
            </a:r>
            <a:r>
              <a:rPr lang="en-US" sz="7200" b="1" spc="37" dirty="0" err="1">
                <a:solidFill>
                  <a:srgbClr val="01256B"/>
                </a:solidFill>
                <a:ea typeface="HK Grotesk Bold"/>
              </a:rPr>
              <a:t>醫療系統</a:t>
            </a:r>
            <a:endParaRPr lang="en-US" altLang="zh-TW" sz="3762" b="1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長期缺乏資源及醫護人員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人民欠缺醫療保障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643"/>
              </a:lnSpc>
            </a:pPr>
            <a:r>
              <a:rPr lang="en-US" sz="3762" spc="37" dirty="0">
                <a:solidFill>
                  <a:srgbClr val="01256B"/>
                </a:solidFill>
                <a:latin typeface="HK Grotesk 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4254758" y="6972300"/>
            <a:ext cx="10765609" cy="6105331"/>
          </a:xfrm>
          <a:custGeom>
            <a:avLst/>
            <a:gdLst/>
            <a:ahLst/>
            <a:cxnLst/>
            <a:rect l="l" t="t" r="r" b="b"/>
            <a:pathLst>
              <a:path w="11918469" h="6808425">
                <a:moveTo>
                  <a:pt x="0" y="0"/>
                </a:moveTo>
                <a:lnTo>
                  <a:pt x="11918469" y="0"/>
                </a:lnTo>
                <a:lnTo>
                  <a:pt x="11918469" y="6808426"/>
                </a:lnTo>
                <a:lnTo>
                  <a:pt x="0" y="6808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1696" y="955237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提供醫療支援</a:t>
            </a:r>
            <a:r>
              <a:rPr lang="en-US" sz="10078" b="1" spc="201" dirty="0">
                <a:solidFill>
                  <a:srgbClr val="EB5B28"/>
                </a:solidFill>
                <a:ea typeface="HK Grotesk Semi-Bold"/>
              </a:rPr>
              <a:t>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C5610B-0E88-48A1-B142-9A53DC397629}"/>
              </a:ext>
            </a:extLst>
          </p:cNvPr>
          <p:cNvSpPr txBox="1"/>
          <p:nvPr/>
        </p:nvSpPr>
        <p:spPr>
          <a:xfrm>
            <a:off x="5208759" y="1330166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如何幫助發展中國家對抗疫症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2D1C2D5-025C-4005-BD5D-C3EED7B0B8E3}"/>
              </a:ext>
            </a:extLst>
          </p:cNvPr>
          <p:cNvSpPr/>
          <p:nvPr/>
        </p:nvSpPr>
        <p:spPr>
          <a:xfrm>
            <a:off x="3658156" y="101550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BB4950F-C282-4FC6-B33A-1D8DD1236C33}"/>
              </a:ext>
            </a:extLst>
          </p:cNvPr>
          <p:cNvSpPr txBox="1"/>
          <p:nvPr/>
        </p:nvSpPr>
        <p:spPr>
          <a:xfrm>
            <a:off x="2493093" y="151502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96BAFC0-30D6-4F4A-AC95-BC81E8248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246">
            <a:off x="1755251" y="2692465"/>
            <a:ext cx="8141279" cy="45794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47C66C2-4F74-427D-B1D9-12890DC12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81696" y="955237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提供醫療支援</a:t>
            </a:r>
            <a:r>
              <a:rPr lang="en-US" sz="10078" b="1" spc="201" dirty="0">
                <a:solidFill>
                  <a:srgbClr val="EB5B28"/>
                </a:solidFill>
                <a:ea typeface="HK Grotesk Semi-Bold"/>
              </a:rPr>
              <a:t>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C5610B-0E88-48A1-B142-9A53DC397629}"/>
              </a:ext>
            </a:extLst>
          </p:cNvPr>
          <p:cNvSpPr txBox="1"/>
          <p:nvPr/>
        </p:nvSpPr>
        <p:spPr>
          <a:xfrm>
            <a:off x="5208759" y="1330166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如何幫助發展中國家對抗疫症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2D1C2D5-025C-4005-BD5D-C3EED7B0B8E3}"/>
              </a:ext>
            </a:extLst>
          </p:cNvPr>
          <p:cNvSpPr/>
          <p:nvPr/>
        </p:nvSpPr>
        <p:spPr>
          <a:xfrm>
            <a:off x="3658156" y="101550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BB4950F-C282-4FC6-B33A-1D8DD1236C33}"/>
              </a:ext>
            </a:extLst>
          </p:cNvPr>
          <p:cNvSpPr txBox="1"/>
          <p:nvPr/>
        </p:nvSpPr>
        <p:spPr>
          <a:xfrm>
            <a:off x="2493093" y="151502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2E022C29-2289-4CFF-A818-B2BDE221E979}"/>
              </a:ext>
            </a:extLst>
          </p:cNvPr>
          <p:cNvSpPr txBox="1"/>
          <p:nvPr/>
        </p:nvSpPr>
        <p:spPr>
          <a:xfrm>
            <a:off x="9753600" y="3416455"/>
            <a:ext cx="9144000" cy="355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若疫症在那些</a:t>
            </a:r>
            <a:r>
              <a:rPr lang="en-US" sz="7200" b="1" spc="37" dirty="0" err="1">
                <a:solidFill>
                  <a:srgbClr val="01256B"/>
                </a:solidFill>
                <a:ea typeface="HK Grotesk Bold"/>
              </a:rPr>
              <a:t>國家爆發</a:t>
            </a:r>
            <a:endParaRPr lang="en-US" sz="3762" b="1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醫療系統將不勝負荷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加劇社區傳播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導致大量受感染者失救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643"/>
              </a:lnSpc>
            </a:pPr>
            <a:r>
              <a:rPr lang="en-US" sz="3762" spc="37" dirty="0">
                <a:solidFill>
                  <a:srgbClr val="01256B"/>
                </a:solidFill>
                <a:latin typeface="HK Grotesk Bold"/>
              </a:rPr>
              <a:t>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952811-0BC6-40F5-B587-EE54BE4B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44" y="2324100"/>
            <a:ext cx="8549828" cy="4809278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70351E0A-A3B2-4308-878D-7E56A446A89D}"/>
              </a:ext>
            </a:extLst>
          </p:cNvPr>
          <p:cNvSpPr/>
          <p:nvPr/>
        </p:nvSpPr>
        <p:spPr>
          <a:xfrm>
            <a:off x="4254758" y="6972300"/>
            <a:ext cx="10765609" cy="6105331"/>
          </a:xfrm>
          <a:custGeom>
            <a:avLst/>
            <a:gdLst/>
            <a:ahLst/>
            <a:cxnLst/>
            <a:rect l="l" t="t" r="r" b="b"/>
            <a:pathLst>
              <a:path w="11918469" h="6808425">
                <a:moveTo>
                  <a:pt x="0" y="0"/>
                </a:moveTo>
                <a:lnTo>
                  <a:pt x="11918469" y="0"/>
                </a:lnTo>
                <a:lnTo>
                  <a:pt x="11918469" y="6808426"/>
                </a:lnTo>
                <a:lnTo>
                  <a:pt x="0" y="680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6A545B-27DD-4F28-971F-87A8F7BF5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39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81696" y="955237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提供醫療支援</a:t>
            </a:r>
            <a:r>
              <a:rPr lang="en-US" sz="10078" b="1" spc="201" dirty="0">
                <a:solidFill>
                  <a:srgbClr val="EB5B28"/>
                </a:solidFill>
                <a:ea typeface="HK Grotesk Semi-Bold"/>
              </a:rPr>
              <a:t>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C5610B-0E88-48A1-B142-9A53DC397629}"/>
              </a:ext>
            </a:extLst>
          </p:cNvPr>
          <p:cNvSpPr txBox="1"/>
          <p:nvPr/>
        </p:nvSpPr>
        <p:spPr>
          <a:xfrm>
            <a:off x="5208759" y="1330166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如何幫助發展中國家對抗疫症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2D1C2D5-025C-4005-BD5D-C3EED7B0B8E3}"/>
              </a:ext>
            </a:extLst>
          </p:cNvPr>
          <p:cNvSpPr/>
          <p:nvPr/>
        </p:nvSpPr>
        <p:spPr>
          <a:xfrm>
            <a:off x="3658156" y="101550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BB4950F-C282-4FC6-B33A-1D8DD1236C33}"/>
              </a:ext>
            </a:extLst>
          </p:cNvPr>
          <p:cNvSpPr txBox="1"/>
          <p:nvPr/>
        </p:nvSpPr>
        <p:spPr>
          <a:xfrm>
            <a:off x="2493093" y="151502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A4D2D60-583E-4A23-BA30-ED43C4BCFF07}"/>
              </a:ext>
            </a:extLst>
          </p:cNvPr>
          <p:cNvSpPr txBox="1"/>
          <p:nvPr/>
        </p:nvSpPr>
        <p:spPr>
          <a:xfrm>
            <a:off x="12144314" y="3158402"/>
            <a:ext cx="6341806" cy="4992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當遇到</a:t>
            </a:r>
            <a:r>
              <a:rPr lang="en-US" sz="7200" b="1" spc="37" dirty="0" err="1">
                <a:solidFill>
                  <a:srgbClr val="01256B"/>
                </a:solidFill>
                <a:ea typeface="HK Grotesk Bold"/>
              </a:rPr>
              <a:t>疫症</a:t>
            </a:r>
            <a:endParaRPr lang="en-US" sz="3762" b="1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國際救援組織及各國應合力調配醫護人員及專家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到發展中國家提供緊急支援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643"/>
              </a:lnSpc>
            </a:pP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643"/>
              </a:lnSpc>
            </a:pPr>
            <a:r>
              <a:rPr lang="en-US" sz="3762" spc="37" dirty="0">
                <a:solidFill>
                  <a:srgbClr val="01256B"/>
                </a:solidFill>
                <a:latin typeface="HK Grotesk Bold"/>
              </a:rPr>
              <a:t> 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AC54B04-9866-4E40-88BF-76EC84478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93" y="2495757"/>
            <a:ext cx="8691839" cy="488916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2EF8BEF-40F2-4D46-ACF0-D28C94C61DC7}"/>
              </a:ext>
            </a:extLst>
          </p:cNvPr>
          <p:cNvSpPr/>
          <p:nvPr/>
        </p:nvSpPr>
        <p:spPr>
          <a:xfrm>
            <a:off x="4254758" y="6972300"/>
            <a:ext cx="10765609" cy="6105331"/>
          </a:xfrm>
          <a:custGeom>
            <a:avLst/>
            <a:gdLst/>
            <a:ahLst/>
            <a:cxnLst/>
            <a:rect l="l" t="t" r="r" b="b"/>
            <a:pathLst>
              <a:path w="11918469" h="6808425">
                <a:moveTo>
                  <a:pt x="0" y="0"/>
                </a:moveTo>
                <a:lnTo>
                  <a:pt x="11918469" y="0"/>
                </a:lnTo>
                <a:lnTo>
                  <a:pt x="11918469" y="6808426"/>
                </a:lnTo>
                <a:lnTo>
                  <a:pt x="0" y="680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E9FED0-9E78-4325-A7E4-3A53DCE48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84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096499" y="5031808"/>
            <a:ext cx="6591301" cy="354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200" b="1" spc="37" dirty="0" err="1">
                <a:solidFill>
                  <a:srgbClr val="01256B"/>
                </a:solidFill>
                <a:ea typeface="HK Grotesk Bold"/>
              </a:rPr>
              <a:t>澳柯瑪</a:t>
            </a:r>
            <a:endParaRPr lang="en-US" sz="3200" b="1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200" spc="37" dirty="0" err="1">
                <a:solidFill>
                  <a:srgbClr val="01256B"/>
                </a:solidFill>
                <a:ea typeface="HK Grotesk Bold"/>
              </a:rPr>
              <a:t>中國一家製造雪櫃的公司</a:t>
            </a:r>
            <a:endParaRPr lang="en-US" sz="32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200" spc="37" dirty="0" err="1">
                <a:solidFill>
                  <a:srgbClr val="01256B"/>
                </a:solidFill>
                <a:ea typeface="HK Grotesk Bold"/>
              </a:rPr>
              <a:t>為西非國家提供冷藏設備</a:t>
            </a:r>
            <a:endParaRPr lang="en-US" sz="32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200" spc="37" dirty="0" err="1">
                <a:solidFill>
                  <a:srgbClr val="01256B"/>
                </a:solidFill>
                <a:ea typeface="HK Grotesk Bold"/>
              </a:rPr>
              <a:t>讓那些國家在炎熱的天氣下能夠儲存伊波拉疫苗</a:t>
            </a:r>
            <a:r>
              <a:rPr lang="en-US" sz="3200" spc="37" dirty="0">
                <a:solidFill>
                  <a:srgbClr val="01256B"/>
                </a:solidFill>
                <a:latin typeface="HK Grotesk 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10210800" y="1682324"/>
            <a:ext cx="6286494" cy="2739062"/>
          </a:xfrm>
          <a:custGeom>
            <a:avLst/>
            <a:gdLst/>
            <a:ahLst/>
            <a:cxnLst/>
            <a:rect l="l" t="t" r="r" b="b"/>
            <a:pathLst>
              <a:path w="3685439" h="1605767">
                <a:moveTo>
                  <a:pt x="0" y="0"/>
                </a:moveTo>
                <a:lnTo>
                  <a:pt x="3685439" y="0"/>
                </a:lnTo>
                <a:lnTo>
                  <a:pt x="3685439" y="1605767"/>
                </a:lnTo>
                <a:lnTo>
                  <a:pt x="0" y="160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353" b="-54159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953F589-BF59-418B-A7CB-C3D5F4CF0727}"/>
              </a:ext>
            </a:extLst>
          </p:cNvPr>
          <p:cNvSpPr/>
          <p:nvPr/>
        </p:nvSpPr>
        <p:spPr>
          <a:xfrm>
            <a:off x="2346961" y="1749522"/>
            <a:ext cx="5029197" cy="2739062"/>
          </a:xfrm>
          <a:custGeom>
            <a:avLst/>
            <a:gdLst/>
            <a:ahLst/>
            <a:cxnLst/>
            <a:rect l="l" t="t" r="r" b="b"/>
            <a:pathLst>
              <a:path w="3685439" h="1842719">
                <a:moveTo>
                  <a:pt x="0" y="0"/>
                </a:moveTo>
                <a:lnTo>
                  <a:pt x="3685439" y="0"/>
                </a:lnTo>
                <a:lnTo>
                  <a:pt x="3685439" y="1842719"/>
                </a:lnTo>
                <a:lnTo>
                  <a:pt x="0" y="1842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3BB47C2-F11E-4CF3-B8B6-C22073A36201}"/>
              </a:ext>
            </a:extLst>
          </p:cNvPr>
          <p:cNvSpPr txBox="1"/>
          <p:nvPr/>
        </p:nvSpPr>
        <p:spPr>
          <a:xfrm>
            <a:off x="1428751" y="5008948"/>
            <a:ext cx="7239000" cy="3527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200" b="1" spc="37" dirty="0" err="1">
                <a:solidFill>
                  <a:srgbClr val="01256B"/>
                </a:solidFill>
                <a:ea typeface="HK Grotesk Bold"/>
              </a:rPr>
              <a:t>古巴</a:t>
            </a:r>
            <a:r>
              <a:rPr lang="en-US" sz="3200" spc="37" dirty="0" err="1">
                <a:solidFill>
                  <a:srgbClr val="01256B"/>
                </a:solidFill>
                <a:ea typeface="HK Grotesk Bold"/>
              </a:rPr>
              <a:t>的醫療系統在全球聞名</a:t>
            </a:r>
            <a:endParaRPr lang="en-US" sz="32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200" spc="37" dirty="0" err="1">
                <a:solidFill>
                  <a:srgbClr val="01256B"/>
                </a:solidFill>
                <a:ea typeface="HK Grotesk Bold"/>
              </a:rPr>
              <a:t>培養了優秀的醫生和護士</a:t>
            </a:r>
            <a:endParaRPr lang="en-US" sz="32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200" spc="37" dirty="0">
                <a:solidFill>
                  <a:srgbClr val="01256B"/>
                </a:solidFill>
                <a:ea typeface="HK Grotesk Bold"/>
              </a:rPr>
              <a:t>2014年西非爆發嚴重伊波拉疫情時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200" spc="37" dirty="0">
                <a:solidFill>
                  <a:srgbClr val="01256B"/>
                </a:solidFill>
                <a:ea typeface="HK Grotesk Bold"/>
              </a:rPr>
              <a:t>古巴調配了超過460名的醫護人員前往西非國家提供緊急醫療服務</a:t>
            </a:r>
            <a:endParaRPr lang="en-US" sz="3200" spc="37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C5891077-7074-48D1-9D61-EC6FC5573479}"/>
              </a:ext>
            </a:extLst>
          </p:cNvPr>
          <p:cNvSpPr/>
          <p:nvPr/>
        </p:nvSpPr>
        <p:spPr>
          <a:xfrm flipH="1">
            <a:off x="9067800" y="717233"/>
            <a:ext cx="0" cy="894606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D9047F-3562-45C8-A7A4-2543C4344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39400" y="6151856"/>
            <a:ext cx="8458200" cy="4432616"/>
          </a:xfrm>
          <a:custGeom>
            <a:avLst/>
            <a:gdLst/>
            <a:ahLst/>
            <a:cxnLst/>
            <a:rect l="l" t="t" r="r" b="b"/>
            <a:pathLst>
              <a:path w="8101161" h="4317244">
                <a:moveTo>
                  <a:pt x="0" y="0"/>
                </a:moveTo>
                <a:lnTo>
                  <a:pt x="8101161" y="0"/>
                </a:lnTo>
                <a:lnTo>
                  <a:pt x="8101161" y="4317244"/>
                </a:lnTo>
                <a:lnTo>
                  <a:pt x="0" y="4317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69407" y="5033918"/>
            <a:ext cx="4116421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4400" spc="39" dirty="0" err="1">
                <a:solidFill>
                  <a:srgbClr val="EB5B28"/>
                </a:solidFill>
                <a:ea typeface="HK Grotesk Bold"/>
              </a:rPr>
              <a:t>病毒源頭</a:t>
            </a: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>
              <a:lnSpc>
                <a:spcPts val="5199"/>
              </a:lnSpc>
            </a:pP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>
              <a:lnSpc>
                <a:spcPts val="5199"/>
              </a:lnSpc>
            </a:pPr>
            <a:r>
              <a:rPr lang="en-US" sz="4400" spc="39" dirty="0" err="1">
                <a:solidFill>
                  <a:srgbClr val="EB5B28"/>
                </a:solidFill>
                <a:ea typeface="HK Grotesk Bold"/>
              </a:rPr>
              <a:t>確診人數</a:t>
            </a: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>
              <a:lnSpc>
                <a:spcPts val="5199"/>
              </a:lnSpc>
            </a:pP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4400" spc="39" dirty="0" err="1">
                <a:solidFill>
                  <a:srgbClr val="EB5B28"/>
                </a:solidFill>
                <a:ea typeface="HK Grotesk Bold"/>
              </a:rPr>
              <a:t>防疫指引</a:t>
            </a:r>
            <a:endParaRPr lang="en-US" sz="4400" spc="39" dirty="0">
              <a:solidFill>
                <a:srgbClr val="EB5B28"/>
              </a:solidFill>
              <a:ea typeface="HK Grotesk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58201" y="5033918"/>
            <a:ext cx="4143337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4400" spc="39" dirty="0" err="1">
                <a:solidFill>
                  <a:srgbClr val="EB5B28"/>
                </a:solidFill>
                <a:ea typeface="HK Grotesk Bold"/>
              </a:rPr>
              <a:t>特性和傳播方式</a:t>
            </a: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 algn="just">
              <a:lnSpc>
                <a:spcPts val="5199"/>
              </a:lnSpc>
            </a:pP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 algn="just">
              <a:lnSpc>
                <a:spcPts val="5199"/>
              </a:lnSpc>
            </a:pPr>
            <a:r>
              <a:rPr lang="en-US" sz="4400" spc="39" dirty="0" err="1">
                <a:solidFill>
                  <a:srgbClr val="EB5B28"/>
                </a:solidFill>
                <a:ea typeface="HK Grotesk Bold"/>
              </a:rPr>
              <a:t>治療方法</a:t>
            </a: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 algn="just">
              <a:lnSpc>
                <a:spcPts val="5199"/>
              </a:lnSpc>
            </a:pPr>
            <a:endParaRPr lang="en-US" sz="4400" spc="39" dirty="0">
              <a:solidFill>
                <a:srgbClr val="EB5B28"/>
              </a:solidFill>
              <a:ea typeface="HK Grotesk Bold"/>
            </a:endParaRPr>
          </a:p>
          <a:p>
            <a:pPr marL="0" lvl="0" indent="0" algn="just">
              <a:lnSpc>
                <a:spcPts val="5199"/>
              </a:lnSpc>
              <a:spcBef>
                <a:spcPct val="0"/>
              </a:spcBef>
            </a:pPr>
            <a:endParaRPr lang="en-US" sz="4400" spc="39" dirty="0">
              <a:solidFill>
                <a:srgbClr val="EB5B28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17963" y="2932730"/>
            <a:ext cx="12088838" cy="1685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999" spc="29" dirty="0">
                <a:solidFill>
                  <a:srgbClr val="01256B"/>
                </a:solidFill>
                <a:ea typeface="HK Grotesk Bold"/>
              </a:rPr>
              <a:t>當發現有可疑醫療個案時，國家應該及早通知世界衛生組織，讓國際及早提防。倘若有疫情爆發，該國家需要迅速並準確地向國際傳遞有關病情的資訊，例如：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6747" y="1050927"/>
            <a:ext cx="1328866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跨國資訊傳遞</a:t>
            </a:r>
            <a:r>
              <a:rPr lang="en-US" sz="10078" b="1" spc="201" dirty="0">
                <a:solidFill>
                  <a:srgbClr val="EB5B28"/>
                </a:solidFill>
                <a:ea typeface="HK Grotesk Semi-Bold"/>
              </a:rPr>
              <a:t>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4209BB2-E545-4F56-8434-420B83D4D95C}"/>
              </a:ext>
            </a:extLst>
          </p:cNvPr>
          <p:cNvSpPr txBox="1"/>
          <p:nvPr/>
        </p:nvSpPr>
        <p:spPr>
          <a:xfrm>
            <a:off x="5128420" y="1334614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如何幫助發展中國家對抗疫症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5A4DDF8C-D311-488D-A236-5A61283389DB}"/>
              </a:ext>
            </a:extLst>
          </p:cNvPr>
          <p:cNvSpPr/>
          <p:nvPr/>
        </p:nvSpPr>
        <p:spPr>
          <a:xfrm>
            <a:off x="3577817" y="10199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24EF9F1-3004-4735-8AEF-A65A1C5D1116}"/>
              </a:ext>
            </a:extLst>
          </p:cNvPr>
          <p:cNvSpPr txBox="1"/>
          <p:nvPr/>
        </p:nvSpPr>
        <p:spPr>
          <a:xfrm>
            <a:off x="2412754" y="1519470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83FEE2-77EA-4764-922F-8BCDAAA6C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FCDFA507-F5F1-49B4-9D49-5AF161061B17}"/>
              </a:ext>
            </a:extLst>
          </p:cNvPr>
          <p:cNvSpPr/>
          <p:nvPr/>
        </p:nvSpPr>
        <p:spPr>
          <a:xfrm>
            <a:off x="8229600" y="3507984"/>
            <a:ext cx="9144000" cy="487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39200" y="4537954"/>
            <a:ext cx="10096500" cy="2816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跨國資訊傳遞對</a:t>
            </a:r>
            <a:r>
              <a:rPr lang="en-US" sz="3600" b="1" spc="37" dirty="0" err="1">
                <a:solidFill>
                  <a:schemeClr val="accent6">
                    <a:lumMod val="75000"/>
                  </a:schemeClr>
                </a:solidFill>
                <a:ea typeface="HK Grotesk Bold"/>
              </a:rPr>
              <a:t>發展中國家</a:t>
            </a: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尤其重要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那些國家大多衛生環境欠佳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醫療系統亦無法應付疫症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需要及早防止症病在社區爆發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62601" y="1123950"/>
            <a:ext cx="7937253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跨國資訊傳遞</a:t>
            </a:r>
            <a:r>
              <a:rPr lang="en-US" sz="10078" b="1" spc="201" dirty="0">
                <a:solidFill>
                  <a:srgbClr val="EB5B28"/>
                </a:solidFill>
                <a:latin typeface="HK Grotesk Semi-Bold"/>
              </a:rPr>
              <a:t>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E9F53B0-F5E6-4D43-BE3B-9093809C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811">
            <a:off x="-343280" y="1664650"/>
            <a:ext cx="12303104" cy="86971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68C68F-5C63-4CAC-AA2B-0C7EE1E90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B73B207-DE97-4F10-AB4E-0B3739C0B277}"/>
              </a:ext>
            </a:extLst>
          </p:cNvPr>
          <p:cNvSpPr/>
          <p:nvPr/>
        </p:nvSpPr>
        <p:spPr>
          <a:xfrm>
            <a:off x="8137071" y="3478651"/>
            <a:ext cx="9144000" cy="487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499072" y="3819808"/>
            <a:ext cx="8645928" cy="425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新冠肺炎爆發時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中國與世界衛生組織緊密合作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讓專家到中國展開調查，並提供防疫指引及防止跨境傳播的方法</a:t>
            </a:r>
            <a:endParaRPr lang="en-US" sz="3600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多個國家因而參照中國的方法應付疫症，例如</a:t>
            </a:r>
            <a:r>
              <a:rPr lang="en-US" sz="3600" spc="37" dirty="0">
                <a:solidFill>
                  <a:srgbClr val="01256B"/>
                </a:solidFill>
                <a:ea typeface="HK Grotesk Bold"/>
              </a:rPr>
              <a:t> : </a:t>
            </a:r>
            <a:r>
              <a:rPr lang="en-US" sz="3600" spc="37" dirty="0" err="1">
                <a:solidFill>
                  <a:srgbClr val="01256B"/>
                </a:solidFill>
                <a:ea typeface="HK Grotesk Bold"/>
              </a:rPr>
              <a:t>實施封關及室內隔離</a:t>
            </a:r>
            <a:r>
              <a:rPr lang="en-US" sz="3600" spc="37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2601" y="1123950"/>
            <a:ext cx="7937253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跨國資訊傳遞</a:t>
            </a:r>
            <a:r>
              <a:rPr lang="en-US" sz="10078" b="1" spc="201" dirty="0">
                <a:solidFill>
                  <a:srgbClr val="EB5B28"/>
                </a:solidFill>
                <a:latin typeface="HK Grotesk Semi-Bold"/>
              </a:rPr>
              <a:t> 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A555B23-8176-4F0F-BD3E-F0B565B2F960}"/>
              </a:ext>
            </a:extLst>
          </p:cNvPr>
          <p:cNvSpPr/>
          <p:nvPr/>
        </p:nvSpPr>
        <p:spPr>
          <a:xfrm>
            <a:off x="533400" y="2855957"/>
            <a:ext cx="6511084" cy="6299473"/>
          </a:xfrm>
          <a:custGeom>
            <a:avLst/>
            <a:gdLst/>
            <a:ahLst/>
            <a:cxnLst/>
            <a:rect l="l" t="t" r="r" b="b"/>
            <a:pathLst>
              <a:path w="3168093" h="3065130">
                <a:moveTo>
                  <a:pt x="0" y="0"/>
                </a:moveTo>
                <a:lnTo>
                  <a:pt x="3168093" y="0"/>
                </a:lnTo>
                <a:lnTo>
                  <a:pt x="3168093" y="3065129"/>
                </a:lnTo>
                <a:lnTo>
                  <a:pt x="0" y="3065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F8B6837-3BD9-4F28-B77E-196529E0E5C2}"/>
              </a:ext>
            </a:extLst>
          </p:cNvPr>
          <p:cNvSpPr/>
          <p:nvPr/>
        </p:nvSpPr>
        <p:spPr>
          <a:xfrm>
            <a:off x="5749946" y="5878951"/>
            <a:ext cx="2119122" cy="4114800"/>
          </a:xfrm>
          <a:custGeom>
            <a:avLst/>
            <a:gdLst/>
            <a:ahLst/>
            <a:cxnLst/>
            <a:rect l="l" t="t" r="r" b="b"/>
            <a:pathLst>
              <a:path w="2119122" h="4114800">
                <a:moveTo>
                  <a:pt x="0" y="0"/>
                </a:moveTo>
                <a:lnTo>
                  <a:pt x="2119122" y="0"/>
                </a:lnTo>
                <a:lnTo>
                  <a:pt x="2119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FF0B52-DACE-4D11-A792-1EFBFCDB1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8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2373D74-BA67-4B95-848D-42707AF97578}"/>
              </a:ext>
            </a:extLst>
          </p:cNvPr>
          <p:cNvSpPr/>
          <p:nvPr/>
        </p:nvSpPr>
        <p:spPr>
          <a:xfrm>
            <a:off x="6781800" y="3178248"/>
            <a:ext cx="9906000" cy="62917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FA896E5-FA45-4E0C-8B10-AE9F6D3A3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7"/>
          <a:stretch/>
        </p:blipFill>
        <p:spPr>
          <a:xfrm>
            <a:off x="13392301" y="1946194"/>
            <a:ext cx="4283050" cy="477801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667107" y="2592586"/>
            <a:ext cx="1775057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000">
              <a:lnSpc>
                <a:spcPts val="12000"/>
              </a:lnSpc>
            </a:pPr>
            <a:r>
              <a:rPr lang="en-US" sz="11000" b="1" spc="167" dirty="0" err="1">
                <a:solidFill>
                  <a:srgbClr val="EB5B28"/>
                </a:solidFill>
                <a:ea typeface="HK Grotesk Semi-Bold"/>
              </a:rPr>
              <a:t>全球大流行</a:t>
            </a:r>
            <a:endParaRPr lang="en-US" sz="11000" b="1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467601" y="3787046"/>
            <a:ext cx="8839200" cy="5052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3600" b="1" spc="38" dirty="0" err="1">
                <a:solidFill>
                  <a:srgbClr val="01256B"/>
                </a:solidFill>
                <a:ea typeface="HK Grotesk Bold"/>
              </a:rPr>
              <a:t>全球大流行（Pandemic）是指</a:t>
            </a:r>
            <a:endParaRPr lang="en-US" sz="3600" b="1" spc="38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742"/>
              </a:lnSpc>
            </a:pPr>
            <a:r>
              <a:rPr lang="en-US" sz="3600" b="1" spc="38" dirty="0" err="1">
                <a:solidFill>
                  <a:srgbClr val="01256B"/>
                </a:solidFill>
                <a:ea typeface="HK Grotesk Bold"/>
              </a:rPr>
              <a:t>疫症蔓延全球，在全球各地</a:t>
            </a:r>
            <a:endParaRPr lang="en-US" sz="3600" b="1" spc="38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742"/>
              </a:lnSpc>
            </a:pPr>
            <a:r>
              <a:rPr lang="en-US" sz="3600" b="1" spc="38" dirty="0" err="1">
                <a:solidFill>
                  <a:srgbClr val="01256B"/>
                </a:solidFill>
                <a:ea typeface="HK Grotesk Bold"/>
              </a:rPr>
              <a:t>大規模爆發，確診數字極多</a:t>
            </a:r>
            <a:r>
              <a:rPr lang="en-US" sz="3600" b="1" spc="38" dirty="0">
                <a:solidFill>
                  <a:srgbClr val="01256B"/>
                </a:solidFill>
                <a:ea typeface="HK Grotesk Bold"/>
              </a:rPr>
              <a:t>。</a:t>
            </a:r>
          </a:p>
          <a:p>
            <a:pPr>
              <a:lnSpc>
                <a:spcPts val="5742"/>
              </a:lnSpc>
            </a:pPr>
            <a:endParaRPr lang="en-US" sz="3600" b="1" spc="38" dirty="0">
              <a:solidFill>
                <a:srgbClr val="01256B"/>
              </a:solidFill>
              <a:ea typeface="HK Grotesk Bold"/>
            </a:endParaRPr>
          </a:p>
          <a:p>
            <a:pPr>
              <a:lnSpc>
                <a:spcPts val="5742"/>
              </a:lnSpc>
            </a:pPr>
            <a:r>
              <a:rPr lang="en-US" sz="3600" b="1" spc="38" dirty="0">
                <a:solidFill>
                  <a:srgbClr val="01256B"/>
                </a:solidFill>
                <a:ea typeface="HK Grotesk Bold"/>
              </a:rPr>
              <a:t>新型冠狀病毒（COVID-19）正是全球大流行，疫症由中國蔓延至多個國家，在美國及多個歐洲國家大規模爆發，造成多人感染。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95192" y="1333488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流行病」與「全球大流行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」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694393" y="5143500"/>
            <a:ext cx="3572119" cy="8849843"/>
          </a:xfrm>
          <a:custGeom>
            <a:avLst/>
            <a:gdLst/>
            <a:ahLst/>
            <a:cxnLst/>
            <a:rect l="l" t="t" r="r" b="b"/>
            <a:pathLst>
              <a:path w="5439087" h="13475216">
                <a:moveTo>
                  <a:pt x="5439087" y="0"/>
                </a:moveTo>
                <a:lnTo>
                  <a:pt x="0" y="0"/>
                </a:lnTo>
                <a:lnTo>
                  <a:pt x="0" y="13475216"/>
                </a:lnTo>
                <a:lnTo>
                  <a:pt x="5439087" y="13475216"/>
                </a:lnTo>
                <a:lnTo>
                  <a:pt x="5439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8AB436F3-F077-426B-A70F-D82B5C549D19}"/>
              </a:ext>
            </a:extLst>
          </p:cNvPr>
          <p:cNvSpPr/>
          <p:nvPr/>
        </p:nvSpPr>
        <p:spPr>
          <a:xfrm>
            <a:off x="1525446" y="1057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DB2C8DE-0B2E-470F-B0EE-48CCE0CAF990}"/>
              </a:ext>
            </a:extLst>
          </p:cNvPr>
          <p:cNvSpPr txBox="1"/>
          <p:nvPr/>
        </p:nvSpPr>
        <p:spPr>
          <a:xfrm>
            <a:off x="381000" y="15051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1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439BD64-6ADC-4799-8904-8F2CB77CB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B1EAD0C-2D33-4277-9B14-8AC2D03CC670}"/>
              </a:ext>
            </a:extLst>
          </p:cNvPr>
          <p:cNvSpPr/>
          <p:nvPr/>
        </p:nvSpPr>
        <p:spPr>
          <a:xfrm>
            <a:off x="12420600" y="3727895"/>
            <a:ext cx="5311245" cy="58848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23943E5-E73B-44AA-B2C1-C9D08582DE03}"/>
              </a:ext>
            </a:extLst>
          </p:cNvPr>
          <p:cNvSpPr/>
          <p:nvPr/>
        </p:nvSpPr>
        <p:spPr>
          <a:xfrm>
            <a:off x="6488377" y="3727895"/>
            <a:ext cx="5311245" cy="58848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106CC0A-7BEC-4E07-BA33-B44E82CD8DA5}"/>
              </a:ext>
            </a:extLst>
          </p:cNvPr>
          <p:cNvSpPr/>
          <p:nvPr/>
        </p:nvSpPr>
        <p:spPr>
          <a:xfrm>
            <a:off x="685800" y="3727896"/>
            <a:ext cx="5311245" cy="58848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Freeform 4">
            <a:hlinkClick r:id="rId3"/>
          </p:cNvPr>
          <p:cNvSpPr/>
          <p:nvPr/>
        </p:nvSpPr>
        <p:spPr>
          <a:xfrm>
            <a:off x="1655300" y="3974776"/>
            <a:ext cx="3533613" cy="3533613"/>
          </a:xfrm>
          <a:custGeom>
            <a:avLst/>
            <a:gdLst/>
            <a:ahLst/>
            <a:cxnLst/>
            <a:rect l="l" t="t" r="r" b="b"/>
            <a:pathLst>
              <a:path w="3533613" h="3533613">
                <a:moveTo>
                  <a:pt x="0" y="0"/>
                </a:moveTo>
                <a:lnTo>
                  <a:pt x="3533613" y="0"/>
                </a:lnTo>
                <a:lnTo>
                  <a:pt x="3533613" y="3533613"/>
                </a:lnTo>
                <a:lnTo>
                  <a:pt x="0" y="3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hlinkClick r:id="rId5"/>
          </p:cNvPr>
          <p:cNvSpPr/>
          <p:nvPr/>
        </p:nvSpPr>
        <p:spPr>
          <a:xfrm>
            <a:off x="7379411" y="3974776"/>
            <a:ext cx="3533613" cy="3533613"/>
          </a:xfrm>
          <a:custGeom>
            <a:avLst/>
            <a:gdLst/>
            <a:ahLst/>
            <a:cxnLst/>
            <a:rect l="l" t="t" r="r" b="b"/>
            <a:pathLst>
              <a:path w="3533613" h="3533613">
                <a:moveTo>
                  <a:pt x="0" y="0"/>
                </a:moveTo>
                <a:lnTo>
                  <a:pt x="3533613" y="0"/>
                </a:lnTo>
                <a:lnTo>
                  <a:pt x="3533613" y="3533613"/>
                </a:lnTo>
                <a:lnTo>
                  <a:pt x="0" y="3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hlinkClick r:id="rId7"/>
          </p:cNvPr>
          <p:cNvSpPr/>
          <p:nvPr/>
        </p:nvSpPr>
        <p:spPr>
          <a:xfrm>
            <a:off x="13309415" y="4014778"/>
            <a:ext cx="3533613" cy="3533613"/>
          </a:xfrm>
          <a:custGeom>
            <a:avLst/>
            <a:gdLst/>
            <a:ahLst/>
            <a:cxnLst/>
            <a:rect l="l" t="t" r="r" b="b"/>
            <a:pathLst>
              <a:path w="3533613" h="3533613">
                <a:moveTo>
                  <a:pt x="0" y="0"/>
                </a:moveTo>
                <a:lnTo>
                  <a:pt x="3533612" y="0"/>
                </a:lnTo>
                <a:lnTo>
                  <a:pt x="3533612" y="3533613"/>
                </a:lnTo>
                <a:lnTo>
                  <a:pt x="0" y="3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15276" y="2543083"/>
            <a:ext cx="4457448" cy="118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4"/>
              </a:lnSpc>
            </a:pPr>
            <a:r>
              <a:rPr lang="en-US" sz="8368" spc="167">
                <a:solidFill>
                  <a:srgbClr val="EB5B28"/>
                </a:solidFill>
                <a:ea typeface="HK Grotesk Semi-Bold"/>
              </a:rPr>
              <a:t>延伸閱讀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1584" y="7679971"/>
            <a:ext cx="4356607" cy="130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pc="23" dirty="0">
                <a:solidFill>
                  <a:srgbClr val="01256B"/>
                </a:solidFill>
                <a:latin typeface="HK Grotesk Bold"/>
              </a:rPr>
              <a:t>SCMP - China has actively worked with the WHO to fight the coronavirus. Now, other countries should too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0130" y="7679971"/>
            <a:ext cx="4347737" cy="131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pc="23" dirty="0">
                <a:solidFill>
                  <a:srgbClr val="01256B"/>
                </a:solidFill>
                <a:latin typeface="HK Grotesk Bold"/>
              </a:rPr>
              <a:t>World Economic Forum - Coronavirus is coming for the world's poor. Here are six ways to help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4000" y="7639693"/>
            <a:ext cx="4419601" cy="1752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pc="23" dirty="0">
                <a:solidFill>
                  <a:srgbClr val="01256B"/>
                </a:solidFill>
                <a:latin typeface="HK Grotesk Bold"/>
              </a:rPr>
              <a:t>The World Bank - World Bank Launches First-Ever Pandemic Bonds to Support $500 Million Pandemic Emergency Financing Facility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11B9723-A698-47A1-9684-96A4E09883D7}"/>
              </a:ext>
            </a:extLst>
          </p:cNvPr>
          <p:cNvSpPr txBox="1"/>
          <p:nvPr/>
        </p:nvSpPr>
        <p:spPr>
          <a:xfrm>
            <a:off x="5128420" y="1334614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如何幫助發展中國家對抗疫症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 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A4327EF-E792-481F-B574-1306A0435620}"/>
              </a:ext>
            </a:extLst>
          </p:cNvPr>
          <p:cNvSpPr/>
          <p:nvPr/>
        </p:nvSpPr>
        <p:spPr>
          <a:xfrm>
            <a:off x="3577817" y="10199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A852DF64-DAA0-4C25-B982-7E5ACDB1B9E9}"/>
              </a:ext>
            </a:extLst>
          </p:cNvPr>
          <p:cNvSpPr txBox="1"/>
          <p:nvPr/>
        </p:nvSpPr>
        <p:spPr>
          <a:xfrm>
            <a:off x="2412754" y="1519470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6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4275DB-3F06-41C2-9B62-491BE1E7C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BE8AD76-F925-4DF6-80E8-6E285AB96DC2}"/>
              </a:ext>
            </a:extLst>
          </p:cNvPr>
          <p:cNvSpPr/>
          <p:nvPr/>
        </p:nvSpPr>
        <p:spPr>
          <a:xfrm>
            <a:off x="12420600" y="3727895"/>
            <a:ext cx="5311245" cy="5884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FE9845C-CE06-4C60-A668-01C24A5AF1F4}"/>
              </a:ext>
            </a:extLst>
          </p:cNvPr>
          <p:cNvSpPr/>
          <p:nvPr/>
        </p:nvSpPr>
        <p:spPr>
          <a:xfrm>
            <a:off x="6488377" y="3727895"/>
            <a:ext cx="5311245" cy="5884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F07FE38-40AE-4F9F-8057-9E3929582B3B}"/>
              </a:ext>
            </a:extLst>
          </p:cNvPr>
          <p:cNvSpPr/>
          <p:nvPr/>
        </p:nvSpPr>
        <p:spPr>
          <a:xfrm>
            <a:off x="685800" y="3727896"/>
            <a:ext cx="5311245" cy="5884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>
            <a:off x="4334126" y="1118126"/>
            <a:ext cx="2166050" cy="1554141"/>
          </a:xfrm>
          <a:custGeom>
            <a:avLst/>
            <a:gdLst/>
            <a:ahLst/>
            <a:cxnLst/>
            <a:rect l="l" t="t" r="r" b="b"/>
            <a:pathLst>
              <a:path w="2166050" h="1554141">
                <a:moveTo>
                  <a:pt x="0" y="0"/>
                </a:moveTo>
                <a:lnTo>
                  <a:pt x="2166049" y="0"/>
                </a:lnTo>
                <a:lnTo>
                  <a:pt x="2166049" y="1554141"/>
                </a:lnTo>
                <a:lnTo>
                  <a:pt x="0" y="1554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5"/>
          </p:cNvPr>
          <p:cNvSpPr/>
          <p:nvPr/>
        </p:nvSpPr>
        <p:spPr>
          <a:xfrm>
            <a:off x="1648270" y="4391981"/>
            <a:ext cx="3413003" cy="3413003"/>
          </a:xfrm>
          <a:custGeom>
            <a:avLst/>
            <a:gdLst/>
            <a:ahLst/>
            <a:cxnLst/>
            <a:rect l="l" t="t" r="r" b="b"/>
            <a:pathLst>
              <a:path w="3413003" h="3413003">
                <a:moveTo>
                  <a:pt x="0" y="0"/>
                </a:moveTo>
                <a:lnTo>
                  <a:pt x="3413003" y="0"/>
                </a:lnTo>
                <a:lnTo>
                  <a:pt x="3413003" y="3413002"/>
                </a:lnTo>
                <a:lnTo>
                  <a:pt x="0" y="34130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hlinkClick r:id="rId7"/>
          </p:cNvPr>
          <p:cNvSpPr/>
          <p:nvPr/>
        </p:nvSpPr>
        <p:spPr>
          <a:xfrm>
            <a:off x="7513031" y="4391981"/>
            <a:ext cx="3413003" cy="3413003"/>
          </a:xfrm>
          <a:custGeom>
            <a:avLst/>
            <a:gdLst/>
            <a:ahLst/>
            <a:cxnLst/>
            <a:rect l="l" t="t" r="r" b="b"/>
            <a:pathLst>
              <a:path w="3413003" h="3413003">
                <a:moveTo>
                  <a:pt x="0" y="0"/>
                </a:moveTo>
                <a:lnTo>
                  <a:pt x="3413003" y="0"/>
                </a:lnTo>
                <a:lnTo>
                  <a:pt x="3413003" y="3413002"/>
                </a:lnTo>
                <a:lnTo>
                  <a:pt x="0" y="34130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>
            <a:hlinkClick r:id="rId9"/>
          </p:cNvPr>
          <p:cNvSpPr/>
          <p:nvPr/>
        </p:nvSpPr>
        <p:spPr>
          <a:xfrm>
            <a:off x="13487400" y="4391981"/>
            <a:ext cx="3413003" cy="3413003"/>
          </a:xfrm>
          <a:custGeom>
            <a:avLst/>
            <a:gdLst/>
            <a:ahLst/>
            <a:cxnLst/>
            <a:rect l="l" t="t" r="r" b="b"/>
            <a:pathLst>
              <a:path w="3413003" h="3413003">
                <a:moveTo>
                  <a:pt x="0" y="0"/>
                </a:moveTo>
                <a:lnTo>
                  <a:pt x="3413003" y="0"/>
                </a:lnTo>
                <a:lnTo>
                  <a:pt x="3413003" y="3413002"/>
                </a:lnTo>
                <a:lnTo>
                  <a:pt x="0" y="3413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30095" y="1542457"/>
            <a:ext cx="1105790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dirty="0">
                <a:solidFill>
                  <a:srgbClr val="01256B"/>
                </a:solidFill>
                <a:latin typeface="HK Grotesk Bold"/>
              </a:rPr>
              <a:t>02 - </a:t>
            </a:r>
            <a:r>
              <a:rPr lang="en-US" sz="7500" dirty="0" err="1">
                <a:solidFill>
                  <a:srgbClr val="01256B"/>
                </a:solidFill>
                <a:latin typeface="HK Grotesk Bold"/>
              </a:rPr>
              <a:t>短片分享</a:t>
            </a:r>
            <a:endParaRPr lang="en-US" sz="7500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3094" y="7968212"/>
            <a:ext cx="4620525" cy="849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255" spc="22" dirty="0">
                <a:solidFill>
                  <a:srgbClr val="01256B"/>
                </a:solidFill>
                <a:latin typeface="HK Grotesk Bold"/>
              </a:rPr>
              <a:t> World Vision Helps to Prevent Corona Virus at Rohingya Camps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19862" y="7997321"/>
            <a:ext cx="4199339" cy="83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255" spc="22" dirty="0">
                <a:solidFill>
                  <a:srgbClr val="01256B"/>
                </a:solidFill>
                <a:latin typeface="HK Grotesk Bold"/>
              </a:rPr>
              <a:t>Children Are at Home Now – COVID-19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25567" y="8015962"/>
            <a:ext cx="4199339" cy="40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255" spc="22" dirty="0">
                <a:solidFill>
                  <a:srgbClr val="01256B"/>
                </a:solidFill>
                <a:latin typeface="HK Grotesk Bold"/>
              </a:rPr>
              <a:t> Ebola Can’t Stop Me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C170A98-D18A-4150-9C73-824FD26E4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BCF60FA0-79C3-46E0-8A61-7B6B2989CCF0}"/>
              </a:ext>
            </a:extLst>
          </p:cNvPr>
          <p:cNvSpPr/>
          <p:nvPr/>
        </p:nvSpPr>
        <p:spPr>
          <a:xfrm rot="14773560">
            <a:off x="-5429567" y="7299734"/>
            <a:ext cx="14269113" cy="4138043"/>
          </a:xfrm>
          <a:custGeom>
            <a:avLst/>
            <a:gdLst/>
            <a:ahLst/>
            <a:cxnLst/>
            <a:rect l="l" t="t" r="r" b="b"/>
            <a:pathLst>
              <a:path w="14269113" h="4138043">
                <a:moveTo>
                  <a:pt x="0" y="0"/>
                </a:moveTo>
                <a:lnTo>
                  <a:pt x="14269112" y="0"/>
                </a:lnTo>
                <a:lnTo>
                  <a:pt x="14269112" y="4138043"/>
                </a:lnTo>
                <a:lnTo>
                  <a:pt x="0" y="4138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44075">
            <a:off x="8132970" y="1801948"/>
            <a:ext cx="14269113" cy="4138043"/>
          </a:xfrm>
          <a:custGeom>
            <a:avLst/>
            <a:gdLst/>
            <a:ahLst/>
            <a:cxnLst/>
            <a:rect l="l" t="t" r="r" b="b"/>
            <a:pathLst>
              <a:path w="14269113" h="4138043">
                <a:moveTo>
                  <a:pt x="0" y="0"/>
                </a:moveTo>
                <a:lnTo>
                  <a:pt x="14269112" y="0"/>
                </a:lnTo>
                <a:lnTo>
                  <a:pt x="14269112" y="4138043"/>
                </a:lnTo>
                <a:lnTo>
                  <a:pt x="0" y="4138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98136" y="1518186"/>
            <a:ext cx="1105790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b="1" dirty="0">
                <a:solidFill>
                  <a:srgbClr val="01256B"/>
                </a:solidFill>
                <a:latin typeface="HK Grotesk Bold"/>
              </a:rPr>
              <a:t>03 - </a:t>
            </a:r>
            <a:r>
              <a:rPr lang="en-US" sz="7500" b="1" dirty="0" err="1">
                <a:solidFill>
                  <a:srgbClr val="01256B"/>
                </a:solidFill>
                <a:latin typeface="HK Grotesk Bold"/>
              </a:rPr>
              <a:t>網上剪報</a:t>
            </a:r>
            <a:endParaRPr lang="en-US" sz="7500" b="1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98136" y="3607968"/>
            <a:ext cx="8513680" cy="4640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28" dirty="0" err="1">
                <a:solidFill>
                  <a:schemeClr val="accent6">
                    <a:lumMod val="50000"/>
                  </a:schemeClr>
                </a:solidFill>
                <a:ea typeface="HK Grotesk Bold"/>
              </a:rPr>
              <a:t>思考問題</a:t>
            </a:r>
            <a:r>
              <a:rPr lang="en-US" sz="4400" b="1" spc="28" dirty="0">
                <a:solidFill>
                  <a:schemeClr val="accent6">
                    <a:lumMod val="50000"/>
                  </a:schemeClr>
                </a:solidFill>
                <a:ea typeface="HK Grotesk Bold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 a) </a:t>
            </a:r>
            <a:r>
              <a:rPr lang="en-US" sz="3200" b="1" spc="28" dirty="0" err="1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新冦肺炎疫情下為何出現全球口罩短缺</a:t>
            </a: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﹖</a:t>
            </a:r>
          </a:p>
          <a:p>
            <a:pPr>
              <a:lnSpc>
                <a:spcPct val="150000"/>
              </a:lnSpc>
            </a:pP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 b) </a:t>
            </a:r>
            <a:r>
              <a:rPr lang="en-US" sz="3200" b="1" spc="28" dirty="0" err="1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防疫醫療物資短缺會帶來什麼影響</a:t>
            </a: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﹖ </a:t>
            </a:r>
          </a:p>
          <a:p>
            <a:pPr>
              <a:lnSpc>
                <a:spcPct val="150000"/>
              </a:lnSpc>
            </a:pP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 c) </a:t>
            </a:r>
            <a:r>
              <a:rPr lang="en-US" sz="3200" b="1" spc="28" dirty="0" err="1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全球化為各國對抗疫情帶來什麼挑戰</a:t>
            </a: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﹖ </a:t>
            </a:r>
          </a:p>
          <a:p>
            <a:pPr>
              <a:lnSpc>
                <a:spcPct val="150000"/>
              </a:lnSpc>
            </a:pP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 d) </a:t>
            </a:r>
            <a:r>
              <a:rPr lang="en-US" sz="3200" b="1" spc="28" dirty="0" err="1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你認為在全球化下，各國日後可採取什麼措施保障國家衛生安全</a:t>
            </a:r>
            <a:r>
              <a:rPr lang="en-US" sz="3200" b="1" spc="28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﹖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00B4811-2F5C-4154-BF57-9AF1B4303873}"/>
              </a:ext>
            </a:extLst>
          </p:cNvPr>
          <p:cNvSpPr/>
          <p:nvPr/>
        </p:nvSpPr>
        <p:spPr>
          <a:xfrm>
            <a:off x="12127364" y="3214227"/>
            <a:ext cx="5311245" cy="58848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Freeform 4">
            <a:hlinkClick r:id="rId4"/>
            <a:extLst>
              <a:ext uri="{FF2B5EF4-FFF2-40B4-BE49-F238E27FC236}">
                <a16:creationId xmlns:a16="http://schemas.microsoft.com/office/drawing/2014/main" id="{9CA048B1-EBD0-40E9-9B10-77262549BAA8}"/>
              </a:ext>
            </a:extLst>
          </p:cNvPr>
          <p:cNvSpPr/>
          <p:nvPr/>
        </p:nvSpPr>
        <p:spPr>
          <a:xfrm>
            <a:off x="12913658" y="3719052"/>
            <a:ext cx="3810374" cy="3810374"/>
          </a:xfrm>
          <a:custGeom>
            <a:avLst/>
            <a:gdLst/>
            <a:ahLst/>
            <a:cxnLst/>
            <a:rect l="l" t="t" r="r" b="b"/>
            <a:pathLst>
              <a:path w="3810374" h="3810374">
                <a:moveTo>
                  <a:pt x="0" y="0"/>
                </a:moveTo>
                <a:lnTo>
                  <a:pt x="3810374" y="0"/>
                </a:lnTo>
                <a:lnTo>
                  <a:pt x="3810374" y="3810374"/>
                </a:lnTo>
                <a:lnTo>
                  <a:pt x="0" y="3810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CD36E39B-6B7A-4488-92B4-D0D2383A4304}"/>
              </a:ext>
            </a:extLst>
          </p:cNvPr>
          <p:cNvSpPr txBox="1"/>
          <p:nvPr/>
        </p:nvSpPr>
        <p:spPr>
          <a:xfrm>
            <a:off x="12573000" y="7692533"/>
            <a:ext cx="4648200" cy="1069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8"/>
              </a:lnSpc>
            </a:pPr>
            <a:r>
              <a:rPr lang="en-US" sz="2885" b="1" spc="28" dirty="0">
                <a:solidFill>
                  <a:srgbClr val="002060"/>
                </a:solidFill>
                <a:latin typeface="HK Grotesk Bold"/>
              </a:rPr>
              <a:t>BBC News - </a:t>
            </a:r>
            <a:r>
              <a:rPr lang="en-US" sz="2885" b="1" spc="28" dirty="0" err="1">
                <a:solidFill>
                  <a:srgbClr val="002060"/>
                </a:solidFill>
                <a:latin typeface="HK Grotesk Bold"/>
              </a:rPr>
              <a:t>武漢疫情：中國口罩大搶購如何擴散至全球</a:t>
            </a:r>
            <a:r>
              <a:rPr lang="en-US" sz="2885" b="1" spc="28" dirty="0">
                <a:solidFill>
                  <a:srgbClr val="002060"/>
                </a:solidFill>
                <a:latin typeface="HK Grotesk Bold"/>
              </a:rPr>
              <a:t>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60317A-0754-4BD7-B146-46344C899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180371">
            <a:off x="13155290" y="4901516"/>
            <a:ext cx="6228608" cy="8561660"/>
          </a:xfrm>
          <a:custGeom>
            <a:avLst/>
            <a:gdLst/>
            <a:ahLst/>
            <a:cxnLst/>
            <a:rect l="l" t="t" r="r" b="b"/>
            <a:pathLst>
              <a:path w="6228608" h="8561660">
                <a:moveTo>
                  <a:pt x="0" y="0"/>
                </a:moveTo>
                <a:lnTo>
                  <a:pt x="6228608" y="0"/>
                </a:lnTo>
                <a:lnTo>
                  <a:pt x="6228608" y="8561660"/>
                </a:lnTo>
                <a:lnTo>
                  <a:pt x="0" y="8561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29200" y="1381521"/>
            <a:ext cx="1105790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b="1" dirty="0">
                <a:solidFill>
                  <a:srgbClr val="01256B"/>
                </a:solidFill>
                <a:latin typeface="HK Grotesk Bold"/>
              </a:rPr>
              <a:t>03 - </a:t>
            </a:r>
            <a:r>
              <a:rPr lang="en-US" sz="7500" b="1" dirty="0" err="1">
                <a:solidFill>
                  <a:srgbClr val="01256B"/>
                </a:solidFill>
                <a:latin typeface="HK Grotesk Bold"/>
              </a:rPr>
              <a:t>網上剪報</a:t>
            </a:r>
            <a:endParaRPr lang="en-US" sz="7500" b="1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98513" y="3093706"/>
            <a:ext cx="9643219" cy="5847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pc="21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Guided Questions: </a:t>
            </a:r>
          </a:p>
          <a:p>
            <a:pPr>
              <a:lnSpc>
                <a:spcPct val="150000"/>
              </a:lnSpc>
            </a:pPr>
            <a:r>
              <a:rPr lang="en-US" sz="3200" spc="21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a) What kind of challenges are faced by the developing countries in fighting pandemics? Please list three of them. </a:t>
            </a:r>
          </a:p>
          <a:p>
            <a:pPr>
              <a:lnSpc>
                <a:spcPct val="150000"/>
              </a:lnSpc>
            </a:pPr>
            <a:r>
              <a:rPr lang="en-US" sz="3200" spc="21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b) What economic impacts do pandemics have on developing countries? </a:t>
            </a:r>
          </a:p>
          <a:p>
            <a:pPr>
              <a:lnSpc>
                <a:spcPct val="150000"/>
              </a:lnSpc>
            </a:pPr>
            <a:r>
              <a:rPr lang="en-US" sz="3200" spc="21" dirty="0">
                <a:solidFill>
                  <a:schemeClr val="accent6">
                    <a:lumMod val="50000"/>
                  </a:schemeClr>
                </a:solidFill>
                <a:latin typeface="HK Grotesk Bold"/>
              </a:rPr>
              <a:t>c) What can be done to prevent the outbreak of disease in developing countries?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CDFF003-081A-4E9E-B293-33A185C829A0}"/>
              </a:ext>
            </a:extLst>
          </p:cNvPr>
          <p:cNvSpPr/>
          <p:nvPr/>
        </p:nvSpPr>
        <p:spPr>
          <a:xfrm rot="18886258">
            <a:off x="-6391397" y="986057"/>
            <a:ext cx="14269113" cy="4138043"/>
          </a:xfrm>
          <a:custGeom>
            <a:avLst/>
            <a:gdLst/>
            <a:ahLst/>
            <a:cxnLst/>
            <a:rect l="l" t="t" r="r" b="b"/>
            <a:pathLst>
              <a:path w="14269113" h="4138043">
                <a:moveTo>
                  <a:pt x="0" y="0"/>
                </a:moveTo>
                <a:lnTo>
                  <a:pt x="14269112" y="0"/>
                </a:lnTo>
                <a:lnTo>
                  <a:pt x="14269112" y="4138043"/>
                </a:lnTo>
                <a:lnTo>
                  <a:pt x="0" y="413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8166AF0-CBA2-45E7-A763-2AFB8B2B6A61}"/>
              </a:ext>
            </a:extLst>
          </p:cNvPr>
          <p:cNvSpPr/>
          <p:nvPr/>
        </p:nvSpPr>
        <p:spPr>
          <a:xfrm>
            <a:off x="12127364" y="3214227"/>
            <a:ext cx="5311245" cy="58848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Freeform 4">
            <a:hlinkClick r:id="rId5"/>
            <a:extLst>
              <a:ext uri="{FF2B5EF4-FFF2-40B4-BE49-F238E27FC236}">
                <a16:creationId xmlns:a16="http://schemas.microsoft.com/office/drawing/2014/main" id="{D0E72DB5-4A70-49B5-BB44-626D8915992D}"/>
              </a:ext>
            </a:extLst>
          </p:cNvPr>
          <p:cNvSpPr/>
          <p:nvPr/>
        </p:nvSpPr>
        <p:spPr>
          <a:xfrm>
            <a:off x="12898627" y="3659130"/>
            <a:ext cx="3813450" cy="3813450"/>
          </a:xfrm>
          <a:custGeom>
            <a:avLst/>
            <a:gdLst/>
            <a:ahLst/>
            <a:cxnLst/>
            <a:rect l="l" t="t" r="r" b="b"/>
            <a:pathLst>
              <a:path w="3813450" h="3813450">
                <a:moveTo>
                  <a:pt x="0" y="0"/>
                </a:moveTo>
                <a:lnTo>
                  <a:pt x="3813450" y="0"/>
                </a:lnTo>
                <a:lnTo>
                  <a:pt x="3813450" y="3813450"/>
                </a:lnTo>
                <a:lnTo>
                  <a:pt x="0" y="3813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FED7626-9D5F-428A-A799-F84810B363E6}"/>
              </a:ext>
            </a:extLst>
          </p:cNvPr>
          <p:cNvSpPr txBox="1"/>
          <p:nvPr/>
        </p:nvSpPr>
        <p:spPr>
          <a:xfrm>
            <a:off x="12328852" y="7488268"/>
            <a:ext cx="4953000" cy="1075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8"/>
              </a:lnSpc>
            </a:pPr>
            <a:r>
              <a:rPr lang="en-US" sz="2885" b="1" spc="28" dirty="0">
                <a:solidFill>
                  <a:srgbClr val="002060"/>
                </a:solidFill>
                <a:latin typeface="HK Grotesk Bold"/>
              </a:rPr>
              <a:t>U.S. News - Developing World Braces for Coronavirus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AD7DC6D-B098-4A2A-B164-F2C6BA0F7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5264D76-04E9-4D72-8F7E-C3D07090FCD9}"/>
              </a:ext>
            </a:extLst>
          </p:cNvPr>
          <p:cNvSpPr/>
          <p:nvPr/>
        </p:nvSpPr>
        <p:spPr>
          <a:xfrm>
            <a:off x="10836625" y="2857499"/>
            <a:ext cx="6420921" cy="58848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7E52451-5A56-4030-8C29-65F381F593F6}"/>
              </a:ext>
            </a:extLst>
          </p:cNvPr>
          <p:cNvSpPr/>
          <p:nvPr/>
        </p:nvSpPr>
        <p:spPr>
          <a:xfrm>
            <a:off x="1417564" y="2857500"/>
            <a:ext cx="6420921" cy="58848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>
            <a:off x="7391400" y="3711905"/>
            <a:ext cx="3703143" cy="3887814"/>
          </a:xfrm>
          <a:custGeom>
            <a:avLst/>
            <a:gdLst/>
            <a:ahLst/>
            <a:cxnLst/>
            <a:rect l="l" t="t" r="r" b="b"/>
            <a:pathLst>
              <a:path w="3703143" h="3887814">
                <a:moveTo>
                  <a:pt x="0" y="0"/>
                </a:moveTo>
                <a:lnTo>
                  <a:pt x="3703143" y="0"/>
                </a:lnTo>
                <a:lnTo>
                  <a:pt x="3703143" y="3887814"/>
                </a:lnTo>
                <a:lnTo>
                  <a:pt x="0" y="3887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5"/>
          </p:cNvPr>
          <p:cNvSpPr/>
          <p:nvPr/>
        </p:nvSpPr>
        <p:spPr>
          <a:xfrm>
            <a:off x="2522140" y="3283407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hlinkClick r:id="rId7"/>
          </p:cNvPr>
          <p:cNvSpPr/>
          <p:nvPr/>
        </p:nvSpPr>
        <p:spPr>
          <a:xfrm>
            <a:off x="12091931" y="3387948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05200" y="1245884"/>
            <a:ext cx="1105790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b="1" dirty="0">
                <a:solidFill>
                  <a:srgbClr val="01256B"/>
                </a:solidFill>
                <a:latin typeface="HK Grotesk Bold"/>
              </a:rPr>
              <a:t>04 - </a:t>
            </a:r>
            <a:r>
              <a:rPr lang="en-US" sz="7500" b="1" dirty="0" err="1">
                <a:solidFill>
                  <a:srgbClr val="01256B"/>
                </a:solidFill>
                <a:latin typeface="HK Grotesk Bold"/>
              </a:rPr>
              <a:t>文章閲讀</a:t>
            </a:r>
            <a:endParaRPr lang="en-US" sz="7500" b="1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2800" y="7728337"/>
            <a:ext cx="6890450" cy="49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z="2783" b="1" spc="27">
                <a:solidFill>
                  <a:srgbClr val="01256B"/>
                </a:solidFill>
                <a:ea typeface="HK Grotesk Bold"/>
              </a:rPr>
              <a:t>反思全球化下 傳染病大爆發風險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52591" y="7832878"/>
            <a:ext cx="6890450" cy="49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z="2783" b="1" spc="27" dirty="0" err="1">
                <a:solidFill>
                  <a:srgbClr val="01256B"/>
                </a:solidFill>
                <a:ea typeface="HK Grotesk Bold"/>
              </a:rPr>
              <a:t>武漢肺炎正將全球化逆轉</a:t>
            </a:r>
            <a:r>
              <a:rPr lang="en-US" sz="2783" b="1" spc="27" dirty="0">
                <a:solidFill>
                  <a:srgbClr val="01256B"/>
                </a:solidFill>
                <a:ea typeface="HK Grotesk Bold"/>
              </a:rPr>
              <a:t>？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13095B0-651C-4F40-8397-737BFA204C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BCEFBFE-AE5C-482F-8B2C-A2A87AD3B6B8}"/>
              </a:ext>
            </a:extLst>
          </p:cNvPr>
          <p:cNvSpPr/>
          <p:nvPr/>
        </p:nvSpPr>
        <p:spPr>
          <a:xfrm>
            <a:off x="12420600" y="2980721"/>
            <a:ext cx="5311245" cy="5884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5483522-C014-4464-9032-FFBADF290E1B}"/>
              </a:ext>
            </a:extLst>
          </p:cNvPr>
          <p:cNvSpPr/>
          <p:nvPr/>
        </p:nvSpPr>
        <p:spPr>
          <a:xfrm>
            <a:off x="6488377" y="2980721"/>
            <a:ext cx="5311245" cy="5884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6561DD8-B415-4BAD-A7B9-67CF36A8BFBB}"/>
              </a:ext>
            </a:extLst>
          </p:cNvPr>
          <p:cNvSpPr/>
          <p:nvPr/>
        </p:nvSpPr>
        <p:spPr>
          <a:xfrm>
            <a:off x="685800" y="2980722"/>
            <a:ext cx="5311245" cy="5884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Freeform 3">
            <a:hlinkClick r:id="rId3"/>
          </p:cNvPr>
          <p:cNvSpPr/>
          <p:nvPr/>
        </p:nvSpPr>
        <p:spPr>
          <a:xfrm>
            <a:off x="1611371" y="3426664"/>
            <a:ext cx="3413003" cy="3413003"/>
          </a:xfrm>
          <a:custGeom>
            <a:avLst/>
            <a:gdLst/>
            <a:ahLst/>
            <a:cxnLst/>
            <a:rect l="l" t="t" r="r" b="b"/>
            <a:pathLst>
              <a:path w="3413003" h="3413003">
                <a:moveTo>
                  <a:pt x="0" y="0"/>
                </a:moveTo>
                <a:lnTo>
                  <a:pt x="3413003" y="0"/>
                </a:lnTo>
                <a:lnTo>
                  <a:pt x="3413003" y="3413003"/>
                </a:lnTo>
                <a:lnTo>
                  <a:pt x="0" y="341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hlinkClick r:id="rId5"/>
          </p:cNvPr>
          <p:cNvSpPr/>
          <p:nvPr/>
        </p:nvSpPr>
        <p:spPr>
          <a:xfrm>
            <a:off x="7438816" y="3426664"/>
            <a:ext cx="3413003" cy="3413003"/>
          </a:xfrm>
          <a:custGeom>
            <a:avLst/>
            <a:gdLst/>
            <a:ahLst/>
            <a:cxnLst/>
            <a:rect l="l" t="t" r="r" b="b"/>
            <a:pathLst>
              <a:path w="3413003" h="3413003">
                <a:moveTo>
                  <a:pt x="0" y="0"/>
                </a:moveTo>
                <a:lnTo>
                  <a:pt x="3413003" y="0"/>
                </a:lnTo>
                <a:lnTo>
                  <a:pt x="3413003" y="3413003"/>
                </a:lnTo>
                <a:lnTo>
                  <a:pt x="0" y="3413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hlinkClick r:id="rId7"/>
          </p:cNvPr>
          <p:cNvSpPr/>
          <p:nvPr/>
        </p:nvSpPr>
        <p:spPr>
          <a:xfrm>
            <a:off x="13384563" y="3426664"/>
            <a:ext cx="3413003" cy="3413003"/>
          </a:xfrm>
          <a:custGeom>
            <a:avLst/>
            <a:gdLst/>
            <a:ahLst/>
            <a:cxnLst/>
            <a:rect l="l" t="t" r="r" b="b"/>
            <a:pathLst>
              <a:path w="3413003" h="3413003">
                <a:moveTo>
                  <a:pt x="0" y="0"/>
                </a:moveTo>
                <a:lnTo>
                  <a:pt x="3413002" y="0"/>
                </a:lnTo>
                <a:lnTo>
                  <a:pt x="3413002" y="3413003"/>
                </a:lnTo>
                <a:lnTo>
                  <a:pt x="0" y="3413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15046" y="1236954"/>
            <a:ext cx="1105790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b="1" dirty="0">
                <a:solidFill>
                  <a:srgbClr val="01256B"/>
                </a:solidFill>
                <a:latin typeface="HK Grotesk Bold"/>
              </a:rPr>
              <a:t>05 - </a:t>
            </a:r>
            <a:r>
              <a:rPr lang="en-US" sz="7500" b="1" dirty="0" err="1">
                <a:solidFill>
                  <a:srgbClr val="01256B"/>
                </a:solidFill>
                <a:latin typeface="HK Grotesk Bold"/>
              </a:rPr>
              <a:t>國際救援工作與協作</a:t>
            </a:r>
            <a:endParaRPr lang="en-US" sz="7500" b="1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99076" y="6966240"/>
            <a:ext cx="4207906" cy="126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255" spc="22" dirty="0">
                <a:solidFill>
                  <a:srgbClr val="01256B"/>
                </a:solidFill>
                <a:latin typeface="HK Grotesk Bold"/>
              </a:rPr>
              <a:t>Covid-19: Children in West Nile will be the Ambassadors of Prevention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30805" y="6966240"/>
            <a:ext cx="4199339" cy="126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255" spc="22">
                <a:solidFill>
                  <a:srgbClr val="01256B"/>
                </a:solidFill>
                <a:latin typeface="HK Grotesk Bold"/>
              </a:rPr>
              <a:t>Communities in South Sudan Join Hands to Prevent Ebola and Stop Harmful Practices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76551" y="6966240"/>
            <a:ext cx="4199339" cy="126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255" spc="22" dirty="0">
                <a:solidFill>
                  <a:srgbClr val="01256B"/>
                </a:solidFill>
                <a:latin typeface="HK Grotesk Bold"/>
              </a:rPr>
              <a:t>UN Aid Teams Work Round the Clock Amid Covid-19 Pandemic</a:t>
            </a:r>
          </a:p>
          <a:p>
            <a:pPr algn="ctr">
              <a:lnSpc>
                <a:spcPts val="3383"/>
              </a:lnSpc>
            </a:pPr>
            <a:r>
              <a:rPr lang="en-US" sz="2255" spc="22" dirty="0" err="1">
                <a:solidFill>
                  <a:srgbClr val="01256B"/>
                </a:solidFill>
                <a:ea typeface="HK Grotesk Bold"/>
              </a:rPr>
              <a:t>資料來源：聯合國</a:t>
            </a:r>
            <a:endParaRPr lang="en-US" sz="2255" spc="22" dirty="0">
              <a:solidFill>
                <a:srgbClr val="01256B"/>
              </a:solidFill>
              <a:ea typeface="HK Grotesk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8EA52A8-4F42-457B-B2B1-9038F7868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9682" y="4763091"/>
            <a:ext cx="4236518" cy="4595879"/>
          </a:xfrm>
          <a:custGeom>
            <a:avLst/>
            <a:gdLst/>
            <a:ahLst/>
            <a:cxnLst/>
            <a:rect l="l" t="t" r="r" b="b"/>
            <a:pathLst>
              <a:path w="4671443" h="6047176">
                <a:moveTo>
                  <a:pt x="0" y="0"/>
                </a:moveTo>
                <a:lnTo>
                  <a:pt x="4671444" y="0"/>
                </a:lnTo>
                <a:lnTo>
                  <a:pt x="4671444" y="6047176"/>
                </a:lnTo>
                <a:lnTo>
                  <a:pt x="0" y="6047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37540" y="5204981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01536" y="3792825"/>
            <a:ext cx="6291818" cy="97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74"/>
              </a:lnSpc>
              <a:spcBef>
                <a:spcPct val="0"/>
              </a:spcBef>
            </a:pPr>
            <a:r>
              <a:rPr lang="en-US" sz="5000" spc="62" dirty="0">
                <a:solidFill>
                  <a:schemeClr val="bg2">
                    <a:lumMod val="50000"/>
                  </a:schemeClr>
                </a:solidFill>
                <a:latin typeface="HK Grotesk Semi-Bold"/>
              </a:rPr>
              <a:t>1 - </a:t>
            </a:r>
            <a:r>
              <a:rPr lang="en-US" sz="5000" b="1" spc="62" dirty="0" err="1">
                <a:solidFill>
                  <a:schemeClr val="bg2">
                    <a:lumMod val="50000"/>
                  </a:schemeClr>
                </a:solidFill>
                <a:latin typeface="HK Grotesk Semi-Bold"/>
              </a:rPr>
              <a:t>疾病傳染途徑</a:t>
            </a:r>
            <a:endParaRPr lang="en-US" sz="5000" b="1" spc="62" dirty="0">
              <a:solidFill>
                <a:schemeClr val="bg2">
                  <a:lumMod val="50000"/>
                </a:schemeClr>
              </a:solidFill>
              <a:latin typeface="HK Grotesk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05000" y="1028700"/>
            <a:ext cx="14692928" cy="206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3"/>
              </a:lnSpc>
            </a:pPr>
            <a:r>
              <a:rPr lang="en-US" sz="5000" spc="55" dirty="0" err="1">
                <a:solidFill>
                  <a:schemeClr val="bg2">
                    <a:lumMod val="50000"/>
                  </a:schemeClr>
                </a:solidFill>
                <a:ea typeface="HK Grotesk Bold"/>
              </a:rPr>
              <a:t>疫症擴散的速度和範圍受不同因素影響</a:t>
            </a:r>
            <a:r>
              <a:rPr lang="en-US" sz="5000" spc="55" dirty="0">
                <a:solidFill>
                  <a:schemeClr val="bg2">
                    <a:lumMod val="50000"/>
                  </a:schemeClr>
                </a:solidFill>
                <a:ea typeface="HK Grotesk Bold"/>
              </a:rPr>
              <a:t>，</a:t>
            </a:r>
          </a:p>
          <a:p>
            <a:pPr marL="0" lvl="0" indent="0" algn="ctr">
              <a:lnSpc>
                <a:spcPts val="8393"/>
              </a:lnSpc>
              <a:spcBef>
                <a:spcPct val="0"/>
              </a:spcBef>
            </a:pPr>
            <a:r>
              <a:rPr lang="en-US" sz="5000" spc="55" dirty="0" err="1">
                <a:solidFill>
                  <a:schemeClr val="bg2">
                    <a:lumMod val="50000"/>
                  </a:schemeClr>
                </a:solidFill>
                <a:ea typeface="HK Grotesk Bold"/>
              </a:rPr>
              <a:t>其中兩個重要因素是</a:t>
            </a:r>
            <a:r>
              <a:rPr lang="en-US" sz="5000" spc="55" dirty="0">
                <a:solidFill>
                  <a:schemeClr val="bg2">
                    <a:lumMod val="50000"/>
                  </a:schemeClr>
                </a:solidFill>
                <a:ea typeface="HK Grotesk Bold"/>
              </a:rPr>
              <a:t>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89465" y="3806976"/>
            <a:ext cx="7435474" cy="97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72"/>
              </a:lnSpc>
              <a:spcBef>
                <a:spcPct val="0"/>
              </a:spcBef>
            </a:pPr>
            <a:r>
              <a:rPr lang="en-US" sz="5000" spc="62" dirty="0">
                <a:solidFill>
                  <a:schemeClr val="bg2">
                    <a:lumMod val="50000"/>
                  </a:schemeClr>
                </a:solidFill>
                <a:latin typeface="HK Grotesk Semi-Bold"/>
              </a:rPr>
              <a:t>2 - </a:t>
            </a:r>
            <a:r>
              <a:rPr lang="en-US" sz="5000" b="1" spc="62" dirty="0" err="1">
                <a:solidFill>
                  <a:schemeClr val="bg2">
                    <a:lumMod val="50000"/>
                  </a:schemeClr>
                </a:solidFill>
                <a:latin typeface="HK Grotesk Semi-Bold"/>
              </a:rPr>
              <a:t>人口流動</a:t>
            </a:r>
            <a:endParaRPr lang="en-US" sz="5000" b="1" spc="62" dirty="0">
              <a:solidFill>
                <a:schemeClr val="bg2">
                  <a:lumMod val="50000"/>
                </a:schemeClr>
              </a:solidFill>
              <a:latin typeface="HK Grotesk Semi-Bold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622B391-F080-467E-90B8-EFDD3E286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0A522C7-F1B0-4458-8893-31B6A1E026BC}"/>
              </a:ext>
            </a:extLst>
          </p:cNvPr>
          <p:cNvSpPr/>
          <p:nvPr/>
        </p:nvSpPr>
        <p:spPr>
          <a:xfrm>
            <a:off x="2667000" y="3230176"/>
            <a:ext cx="9906000" cy="57937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CE94EFA-EB3C-4703-916D-960BE9BC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7"/>
          <a:stretch/>
        </p:blipFill>
        <p:spPr>
          <a:xfrm>
            <a:off x="9804383" y="1769994"/>
            <a:ext cx="4283050" cy="477801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80509" y="1348487"/>
            <a:ext cx="119528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流行病」與「全球大流行</a:t>
            </a:r>
            <a:r>
              <a:rPr lang="en-US" sz="6414" b="1" dirty="0">
                <a:solidFill>
                  <a:srgbClr val="01256B"/>
                </a:solidFill>
                <a:ea typeface="HK Grotesk Bold"/>
              </a:rPr>
              <a:t>」</a:t>
            </a:r>
          </a:p>
        </p:txBody>
      </p:sp>
      <p:sp>
        <p:nvSpPr>
          <p:cNvPr id="4" name="Freeform 4">
            <a:hlinkClick r:id="rId4"/>
          </p:cNvPr>
          <p:cNvSpPr/>
          <p:nvPr/>
        </p:nvSpPr>
        <p:spPr>
          <a:xfrm>
            <a:off x="5963964" y="3662166"/>
            <a:ext cx="3312072" cy="3312072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46837" y="4381500"/>
            <a:ext cx="5582797" cy="6272805"/>
          </a:xfrm>
          <a:custGeom>
            <a:avLst/>
            <a:gdLst/>
            <a:ahLst/>
            <a:cxnLst/>
            <a:rect l="l" t="t" r="r" b="b"/>
            <a:pathLst>
              <a:path w="5582797" h="6272805">
                <a:moveTo>
                  <a:pt x="0" y="0"/>
                </a:moveTo>
                <a:lnTo>
                  <a:pt x="5582797" y="0"/>
                </a:lnTo>
                <a:lnTo>
                  <a:pt x="5582797" y="6272805"/>
                </a:lnTo>
                <a:lnTo>
                  <a:pt x="0" y="6272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16998" y="3839083"/>
            <a:ext cx="1155197" cy="471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4"/>
              </a:lnSpc>
            </a:pPr>
            <a:r>
              <a:rPr lang="en-US" sz="8368" b="1" spc="167" dirty="0" err="1">
                <a:solidFill>
                  <a:srgbClr val="EB5B28"/>
                </a:solidFill>
                <a:ea typeface="HK Grotesk Semi-Bold"/>
              </a:rPr>
              <a:t>延伸閱讀</a:t>
            </a:r>
            <a:endParaRPr lang="en-US" sz="8368" b="1" spc="167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24673" y="7148300"/>
            <a:ext cx="9475164" cy="142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2"/>
              </a:lnSpc>
            </a:pPr>
            <a:r>
              <a:rPr lang="en-US" sz="3500" spc="38" dirty="0" err="1">
                <a:solidFill>
                  <a:srgbClr val="01256B"/>
                </a:solidFill>
                <a:ea typeface="HK Grotesk Bold"/>
              </a:rPr>
              <a:t>了解疫症爆發的四種級別</a:t>
            </a:r>
            <a:r>
              <a:rPr lang="en-US" sz="3500" spc="38" dirty="0">
                <a:solidFill>
                  <a:srgbClr val="01256B"/>
                </a:solidFill>
                <a:ea typeface="HK Grotesk Bold"/>
              </a:rPr>
              <a:t> </a:t>
            </a:r>
          </a:p>
          <a:p>
            <a:pPr algn="ctr">
              <a:lnSpc>
                <a:spcPts val="5742"/>
              </a:lnSpc>
            </a:pPr>
            <a:r>
              <a:rPr lang="en-US" sz="3500" spc="38" dirty="0" err="1">
                <a:solidFill>
                  <a:srgbClr val="01256B"/>
                </a:solidFill>
                <a:latin typeface="HK Grotesk Bold"/>
              </a:rPr>
              <a:t>Grennan</a:t>
            </a:r>
            <a:r>
              <a:rPr lang="en-US" sz="3500" spc="38" dirty="0">
                <a:solidFill>
                  <a:srgbClr val="01256B"/>
                </a:solidFill>
                <a:latin typeface="HK Grotesk Bold"/>
              </a:rPr>
              <a:t> D., JAMA - What Is a Pandemic? 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3EDD345-FC4C-4EE4-8736-CC9B058303FF}"/>
              </a:ext>
            </a:extLst>
          </p:cNvPr>
          <p:cNvSpPr/>
          <p:nvPr/>
        </p:nvSpPr>
        <p:spPr>
          <a:xfrm>
            <a:off x="1525446" y="1057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D38384C-DC11-4DBD-AE75-0C239DDB4D83}"/>
              </a:ext>
            </a:extLst>
          </p:cNvPr>
          <p:cNvSpPr txBox="1"/>
          <p:nvPr/>
        </p:nvSpPr>
        <p:spPr>
          <a:xfrm>
            <a:off x="381000" y="1505132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1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85B37FE-6EF1-4C0F-AF2F-A94371ABC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4682" y="3081193"/>
            <a:ext cx="10546617" cy="7000508"/>
          </a:xfrm>
          <a:custGeom>
            <a:avLst/>
            <a:gdLst/>
            <a:ahLst/>
            <a:cxnLst/>
            <a:rect l="l" t="t" r="r" b="b"/>
            <a:pathLst>
              <a:path w="14508109" h="10287000">
                <a:moveTo>
                  <a:pt x="0" y="0"/>
                </a:moveTo>
                <a:lnTo>
                  <a:pt x="14508109" y="0"/>
                </a:lnTo>
                <a:lnTo>
                  <a:pt x="145081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07129" y="457077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697790"/>
            <a:ext cx="1328866" cy="7117333"/>
          </a:xfrm>
          <a:prstGeom prst="rect">
            <a:avLst/>
          </a:prstGeom>
          <a:solidFill>
            <a:srgbClr val="F3F0EC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非典型肺炎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81400" y="3281156"/>
            <a:ext cx="12096699" cy="427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>
                <a:solidFill>
                  <a:srgbClr val="01256B"/>
                </a:solidFill>
                <a:latin typeface="HK Grotesk Bold"/>
              </a:rPr>
              <a:t>2003年全球爆發非典型肺炎，亦稱為「沙士」</a:t>
            </a: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latin typeface="HK Grotesk Bold"/>
              </a:rPr>
              <a:t>由冠狀病毒引發</a:t>
            </a:r>
            <a:endParaRPr lang="en-US" sz="3762" spc="37" dirty="0">
              <a:solidFill>
                <a:srgbClr val="01256B"/>
              </a:solidFill>
              <a:latin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latin typeface="HK Grotesk Bold"/>
              </a:rPr>
              <a:t>起源於中國廣東地區</a:t>
            </a:r>
            <a:endParaRPr lang="en-US" sz="3762" spc="37" dirty="0">
              <a:solidFill>
                <a:srgbClr val="01256B"/>
              </a:solidFill>
              <a:latin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latin typeface="HK Grotesk Bold"/>
              </a:rPr>
              <a:t>在香港大規模爆發</a:t>
            </a:r>
            <a:endParaRPr lang="en-US" sz="3762" spc="37" dirty="0">
              <a:solidFill>
                <a:srgbClr val="01256B"/>
              </a:solidFill>
              <a:latin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>
                <a:solidFill>
                  <a:srgbClr val="01256B"/>
                </a:solidFill>
                <a:latin typeface="HK Grotesk Bold"/>
              </a:rPr>
              <a:t>蔓延至26個國家，變成全球大流行。</a:t>
            </a:r>
          </a:p>
          <a:p>
            <a:pPr>
              <a:lnSpc>
                <a:spcPts val="5643"/>
              </a:lnSpc>
            </a:pPr>
            <a:endParaRPr lang="en-US" sz="3762" spc="37" dirty="0">
              <a:solidFill>
                <a:srgbClr val="01256B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935200" y="8863466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SARS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03039AB-848A-4452-95D8-E0A8DEE8750A}"/>
              </a:ext>
            </a:extLst>
          </p:cNvPr>
          <p:cNvSpPr/>
          <p:nvPr/>
        </p:nvSpPr>
        <p:spPr>
          <a:xfrm>
            <a:off x="2711870" y="101261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1CCDD92-634D-4F1F-BFF1-848F9E5F55B8}"/>
              </a:ext>
            </a:extLst>
          </p:cNvPr>
          <p:cNvSpPr txBox="1"/>
          <p:nvPr/>
        </p:nvSpPr>
        <p:spPr>
          <a:xfrm>
            <a:off x="1567424" y="146614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2FD4E4C-03BD-4A27-85ED-D8801E1C0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4682" y="3081193"/>
            <a:ext cx="10546617" cy="7000508"/>
          </a:xfrm>
          <a:custGeom>
            <a:avLst/>
            <a:gdLst/>
            <a:ahLst/>
            <a:cxnLst/>
            <a:rect l="l" t="t" r="r" b="b"/>
            <a:pathLst>
              <a:path w="14508109" h="10287000">
                <a:moveTo>
                  <a:pt x="0" y="0"/>
                </a:moveTo>
                <a:lnTo>
                  <a:pt x="14508109" y="0"/>
                </a:lnTo>
                <a:lnTo>
                  <a:pt x="145081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07129" y="457077"/>
            <a:ext cx="11952833" cy="18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5"/>
              </a:lnSpc>
            </a:pPr>
            <a:endParaRPr lang="en-US" sz="6414" dirty="0">
              <a:solidFill>
                <a:srgbClr val="01256B"/>
              </a:solidFill>
              <a:latin typeface="HK Grotesk Bold"/>
            </a:endParaRPr>
          </a:p>
          <a:p>
            <a:pPr>
              <a:lnSpc>
                <a:spcPts val="7055"/>
              </a:lnSpc>
            </a:pPr>
            <a:r>
              <a:rPr lang="en-US" sz="6414" b="1" dirty="0" err="1">
                <a:solidFill>
                  <a:srgbClr val="01256B"/>
                </a:solidFill>
                <a:ea typeface="HK Grotesk Bold"/>
              </a:rPr>
              <a:t>你必須知道的重大疫症</a:t>
            </a:r>
            <a:endParaRPr lang="en-US" sz="6414" b="1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697790"/>
            <a:ext cx="1328866" cy="711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b="1" spc="201" dirty="0" err="1">
                <a:solidFill>
                  <a:srgbClr val="EB5B28"/>
                </a:solidFill>
                <a:ea typeface="HK Grotesk Semi-Bold"/>
              </a:rPr>
              <a:t>非典型肺炎</a:t>
            </a:r>
            <a:endParaRPr lang="en-US" sz="10078" b="1" spc="201" dirty="0">
              <a:solidFill>
                <a:srgbClr val="EB5B28"/>
              </a:solidFill>
              <a:ea typeface="HK Grotesk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361746" y="3488952"/>
            <a:ext cx="12096699" cy="353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</a:pPr>
            <a:r>
              <a:rPr lang="en-US" sz="3762" spc="37" dirty="0">
                <a:solidFill>
                  <a:srgbClr val="01256B"/>
                </a:solidFill>
                <a:ea typeface="HK Grotesk Bold"/>
              </a:rPr>
              <a:t>「</a:t>
            </a: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沙士」病毒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在果子狸、蝙蝠等身上尋獲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因為食用野生動物而傳播給人類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透露人與人之間的近距離接觸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  <a:p>
            <a:pPr marL="571500" indent="-571500">
              <a:lnSpc>
                <a:spcPts val="5643"/>
              </a:lnSpc>
              <a:buFont typeface="Arial" panose="020B0604020202020204" pitchFamily="34" charset="0"/>
              <a:buChar char="•"/>
            </a:pPr>
            <a:r>
              <a:rPr lang="en-US" sz="3762" spc="37" dirty="0" err="1">
                <a:solidFill>
                  <a:srgbClr val="01256B"/>
                </a:solidFill>
                <a:ea typeface="HK Grotesk Bold"/>
              </a:rPr>
              <a:t>藉飛沫或呼吸道分泌物傳播</a:t>
            </a:r>
            <a:endParaRPr lang="en-US" sz="3762" spc="37" dirty="0">
              <a:solidFill>
                <a:srgbClr val="01256B"/>
              </a:solidFill>
              <a:ea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935200" y="8863466"/>
            <a:ext cx="3541739" cy="14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86"/>
              </a:lnSpc>
            </a:pPr>
            <a:r>
              <a:rPr lang="en-US" sz="10078" spc="201" dirty="0">
                <a:solidFill>
                  <a:srgbClr val="EB5B28"/>
                </a:solidFill>
                <a:latin typeface="HK Grotesk Semi-Bold"/>
              </a:rPr>
              <a:t>SARS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03039AB-848A-4452-95D8-E0A8DEE8750A}"/>
              </a:ext>
            </a:extLst>
          </p:cNvPr>
          <p:cNvSpPr/>
          <p:nvPr/>
        </p:nvSpPr>
        <p:spPr>
          <a:xfrm>
            <a:off x="2711870" y="1012612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1CCDD92-634D-4F1F-BFF1-848F9E5F55B8}"/>
              </a:ext>
            </a:extLst>
          </p:cNvPr>
          <p:cNvSpPr txBox="1"/>
          <p:nvPr/>
        </p:nvSpPr>
        <p:spPr>
          <a:xfrm>
            <a:off x="1567424" y="1466144"/>
            <a:ext cx="3584291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" dirty="0">
                <a:solidFill>
                  <a:schemeClr val="bg1"/>
                </a:solidFill>
                <a:latin typeface="HK Grotesk Semi-Bold"/>
              </a:rPr>
              <a:t>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F8F339-F245-4754-8B98-3081C8DD7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cd5c27-6f4e-4e25-837a-c842ebbc917d">
      <Terms xmlns="http://schemas.microsoft.com/office/infopath/2007/PartnerControls"/>
    </lcf76f155ced4ddcb4097134ff3c332f>
    <TaxCatchAll xmlns="3a6b119e-661a-4e94-826c-1985c8f492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51D9C602705541925FACB54E3EF73D" ma:contentTypeVersion="17" ma:contentTypeDescription="建立新的文件。" ma:contentTypeScope="" ma:versionID="51ee9c001bb4f7c82b1a0361cc591372">
  <xsd:schema xmlns:xsd="http://www.w3.org/2001/XMLSchema" xmlns:xs="http://www.w3.org/2001/XMLSchema" xmlns:p="http://schemas.microsoft.com/office/2006/metadata/properties" xmlns:ns2="efcd5c27-6f4e-4e25-837a-c842ebbc917d" xmlns:ns3="3a6b119e-661a-4e94-826c-1985c8f4926e" targetNamespace="http://schemas.microsoft.com/office/2006/metadata/properties" ma:root="true" ma:fieldsID="17ba2bd26adce6a1f7801de223c8ee0f" ns2:_="" ns3:_="">
    <xsd:import namespace="efcd5c27-6f4e-4e25-837a-c842ebbc917d"/>
    <xsd:import namespace="3a6b119e-661a-4e94-826c-1985c8f492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5c27-6f4e-4e25-837a-c842ebbc9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影像標籤" ma:readOnly="false" ma:fieldId="{5cf76f15-5ced-4ddc-b409-7134ff3c332f}" ma:taxonomyMulti="true" ma:sspId="51705418-96fe-4708-b88c-a96079584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119e-661a-4e94-826c-1985c8f4926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d0a407-9be6-4822-80f0-78a76493dce0}" ma:internalName="TaxCatchAll" ma:showField="CatchAllData" ma:web="3a6b119e-661a-4e94-826c-1985c8f492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130446-B907-46AD-87DF-7707E89DCA6E}">
  <ds:schemaRefs>
    <ds:schemaRef ds:uri="efcd5c27-6f4e-4e25-837a-c842ebbc917d"/>
    <ds:schemaRef ds:uri="http://purl.org/dc/elements/1.1/"/>
    <ds:schemaRef ds:uri="http://schemas.microsoft.com/office/2006/documentManagement/types"/>
    <ds:schemaRef ds:uri="3a6b119e-661a-4e94-826c-1985c8f4926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EE6EF28-DA22-499E-B61A-685CBFA66D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37EAE-ACF0-4E9F-87CA-6BA5033AE1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5c27-6f4e-4e25-837a-c842ebbc917d"/>
    <ds:schemaRef ds:uri="3a6b119e-661a-4e94-826c-1985c8f492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1606</Words>
  <Application>Microsoft Office PowerPoint</Application>
  <PresentationFormat>自訂</PresentationFormat>
  <Paragraphs>470</Paragraphs>
  <Slides>55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3" baseType="lpstr">
      <vt:lpstr>HK Grotesk Bold</vt:lpstr>
      <vt:lpstr>Calibri</vt:lpstr>
      <vt:lpstr>HK Grotesk Medium</vt:lpstr>
      <vt:lpstr>新細明體</vt:lpstr>
      <vt:lpstr>Arial</vt:lpstr>
      <vt:lpstr>Verdana</vt:lpstr>
      <vt:lpstr>HK Grotesk Semi-Bold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全球抗疫</dc:title>
  <dc:creator>Connie Chan</dc:creator>
  <cp:lastModifiedBy>Connie Chan</cp:lastModifiedBy>
  <cp:revision>15</cp:revision>
  <dcterms:created xsi:type="dcterms:W3CDTF">2006-08-16T00:00:00Z</dcterms:created>
  <dcterms:modified xsi:type="dcterms:W3CDTF">2024-01-10T03:53:10Z</dcterms:modified>
  <dc:identifier>DAFwvuYyCaw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0x0101004F51D9C602705541925FACB54E3EF73D</vt:lpwstr>
  </property>
  <property fmtid="{D5CDD505-2E9C-101B-9397-08002B2CF9AE}" pid="3" name="MediaServiceImageTags">
    <vt:lpwstr/>
  </property>
</Properties>
</file>