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18288000" cy="10287000"/>
  <p:notesSz cx="6858000" cy="9144000"/>
  <p:embeddedFontLst>
    <p:embeddedFont>
      <p:font typeface="Ancient signboards JP" panose="02020500000000000000" charset="-128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Roca One Italics" panose="02020500000000000000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2" autoAdjust="0"/>
    <p:restoredTop sz="87354" autoAdjust="0"/>
  </p:normalViewPr>
  <p:slideViewPr>
    <p:cSldViewPr>
      <p:cViewPr varScale="1">
        <p:scale>
          <a:sx n="67" d="100"/>
          <a:sy n="67" d="100"/>
        </p:scale>
        <p:origin x="6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C589B-E440-4C68-9B07-8509A121AC56}" type="datetimeFigureOut">
              <a:rPr lang="zh-HK" altLang="en-US" smtClean="0"/>
              <a:t>10/1/2024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761CE-2A7B-41BF-8E07-5C72B45CFA1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59123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resources/global-warming-vs-climate-chang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mBDZKOdbkY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_gknLmsNE&amp;list=PLnsThV_41QD2YZCuunQCdjLn7Quu7xrX&amp;index=6&amp;t=264s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WG_uzLmuug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NE1sjMpUvI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time_continue=130&amp;v=7A4npk1Deug&amp;feature=emb_logo" TargetMode="External"/><Relationship Id="rId5" Type="http://schemas.openxmlformats.org/officeDocument/2006/relationships/hyperlink" Target="https://www.youtube.com/watch?v=wMy2XTOqUc8" TargetMode="External"/><Relationship Id="rId4" Type="http://schemas.openxmlformats.org/officeDocument/2006/relationships/hyperlink" Target="https://www.youtube.com/channel/UCXz8npmsiKKZkeo5B9dj4nA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zhongwen/trad/uk-51378711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cience-environment-49997755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vision.org.hk/images/data/07_Learn/02_Resources/04_SEC/ClimateChange-Article01.pdf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worldvision.org.hk/images/data/07_Learn/02_Resources/04_SEC/ClimateChange-Article02.pdf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vision.org.hk/learn/climate-change#climate-change-how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un.org/en/climatechange/take-action.shtml" TargetMode="External"/><Relationship Id="rId5" Type="http://schemas.openxmlformats.org/officeDocument/2006/relationships/hyperlink" Target="https://www.wwf.org.hk/news/?4923/carboncalculatorapp" TargetMode="External"/><Relationship Id="rId4" Type="http://schemas.openxmlformats.org/officeDocument/2006/relationships/hyperlink" Target="https://www.worldvision.org.hk/news/shiqing/SQ142/world-watch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tWHqUFJRT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SnRiRhDDoB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carbonatlas.org/en/CO2-emission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E1Nt7JQRzc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fccc.int/news/climate-change-is-driving-debt-for-developing-countries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imperial.ac.uk/news/187011/developing-countries-face-rising-payments-climate/#pressrelease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vi.org/stories/southern-africa-hunger-emergency-response/devastating-effects-climate-change-angola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nbc.com/2018/09/17/un-report-shows-climate-change-effect-on-farming.html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8bB_Kvkm4Y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un.org/sustainabledevelopment/blog/2019/06/lets-talk-about-climate-migrants-not-climate-refugees/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iMWyBiw-p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ashingtonpost.com/politics/2019/07/11/how-does-climate-change-impact-conflict-world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 - Overview: Weather, Global Warming and Climate Change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https://climate.nasa.gov/resources/global-warming-vs-climate-change/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8770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https://www.youtube.com/watch?v=fmBDZKOdbkY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36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54802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看看肯亞農民如何藉「氣候智慧型農業」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(Climate Smart Agriculture)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，改善耕作方法和策略，增強農業在氣候變化下的適應能力，從而有效保障糧食安全及維持生計。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Bank - Climate-Smart Farming Helps a Community in Kenya Thrive in the Face of Climate-Change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https://www.youtube.com/watch?v=Zc_gknLmsNE&amp;list=PLnsThV_41QD2YZCuunQCdjLn7Quu7xrX&amp;index=6&amp;t=264s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38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77289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氣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候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變化令孟加拉面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對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嚴峻的洪水問題。看看他們在如何在魚農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業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、水資源及農業方採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取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動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，適應氣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候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變化。 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Economist - How Bangladesh Has Adapted to Climate Change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https://www.youtube.com/watch?v=xWG_uzLmuug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39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61238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氣候變遷確實存在！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CNN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破解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大暖化迷思</a:t>
            </a: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https://www.youtube.com/watch?v=1NE1sjMpUvI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資料來源：</a:t>
            </a:r>
            <a:r>
              <a:rPr lang="en-US" altLang="zh-HK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TVBS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2.3 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「地獄熱浪」侵襲歐洲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https://www.youtube.com/watch?v=wMy2XTOqUc8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資料來源：非凡電視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 Bill Gates on the Need for Climate Innovators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https://www.youtube.com/watch?time_continue=130&amp;v=7A4npk1Deug&amp;feature=emb_logo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資料來源：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Gates Notes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40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75250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3.1 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 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新聞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氣候變化：英國禁售柴油和汽油車將提前實施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https://www.bbc.com/zhongwen/trad/uk-51378711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思考問題：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英國計劃在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2050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年之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前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達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什麼碳排放目標﹖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英國推出了什麼計劃來減低汽車碳排放量﹖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禁止出售柴油汽油車將影響那些持份者﹖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41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63490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 BBC News - Climate change: Big lifestyle changes are the only answer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https://www.bbc.com/news/science-environment-49997755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Guided Questions: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U.K.’s latest climate change target to achieve by 2050?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roles of consumers in achieving the U.K.’s target? What can the government do to drive the change of consumers’ </a:t>
            </a:r>
            <a:r>
              <a:rPr lang="en-US" altLang="zh-H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behaviours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news article, 20% cut in red meat and dairy is needed in order to reduce carbon emission. What are the controversies that may arise in cutting farm subsidies? Which stakeholders will be affected?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42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014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Change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Article 01</a:t>
            </a:r>
            <a:b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http://www.worldvision.org.hk/images/data/07_Learn/02_Resources/04_SEC/ClimateChange-Article01.pdf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Change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Article 02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http://www.worldvision.org.hk/images/data/07_Learn/02_Resources/04_SEC/ClimateChange-Article02.pdf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43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36736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5.1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氣候變化 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全球應對措施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https://www.worldvision.org.hk/learn/climate-change#climate-change-how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5.2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厄爾尼諾現象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報告揭示對非洲南部的影響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https://www.worldvision.org.hk/news/shiqing/SQ142/world-watch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5.3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為港人度身訂造的「碳足印計算器」手機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https://www.wwf.org.hk/news/?4923/carboncalculatorapp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資料來源：世界自然基會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5.4 Climate Action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https://www.un.org/en/climatechange/take-action.shtml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資料來源：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聯合國</a:t>
            </a: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44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6757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參考短片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Ted-Ed - Climate change: Earth's giant game of Tetris - Joss Fong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https://www.youtube.com/watch?v=ztWHqUFJRTs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Climate Change the Same as Global Warming?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https://www.youtube.com/watch?v=SnRiRhDDoBg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17513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http://www.globalcarbonatlas.org/en/CO2-emissions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7848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https://www.youtube.com/watch?v=2E1Nt7JQRzc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1993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UNFCCC - Climate Change is Driving Debt for Developing Countries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https://unfccc.int/news/climate-change-is-driving-debt-for-developing-countries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Imperial College London - Developing Countries Face Rising Payments Due to Climate Change, Says Report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http://www.imperial.ac.uk/news/187011/developing-countries-face-rising-payments-climate/#pressrelease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3874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參考短片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Vision - The Devastating Effects of Climate Change in Angola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https://www.wvi.org/stories/southern-africa-hunger-emergency-response/devastating-effects-climate-change-angola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延伸閱讀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CNBC - UN Report Identifies Where Global Harvests Will Rise and Fall by 2050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https://www.cnbc.com/2018/09/17/un-report-shows-climate-change-effect-on-farming.html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27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86715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https://storymaps.arcgis.com/stories/065d18218b654c798ae9f360a626d903</a:t>
            </a:r>
          </a:p>
          <a:p>
            <a:br>
              <a:rPr lang="en-US" altLang="zh-HK" dirty="0"/>
            </a:br>
            <a:r>
              <a:rPr lang="en-US" altLang="zh-HK" dirty="0"/>
              <a:t>https://zh.unesco.org/courier/2021-4/mi-lu-qi-hou-yi-min-ji-zeng</a:t>
            </a:r>
            <a:br>
              <a:rPr lang="en-US" altLang="zh-HK" dirty="0"/>
            </a:br>
            <a:br>
              <a:rPr lang="en-US" altLang="zh-HK" dirty="0"/>
            </a:br>
            <a:r>
              <a:rPr lang="en-US" altLang="zh-HK" dirty="0"/>
              <a:t>https://www.163.com/dy/article/IGS2993I05562QWS.html</a:t>
            </a:r>
            <a:br>
              <a:rPr lang="en-US" altLang="zh-HK" dirty="0"/>
            </a:b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29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97055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參考短片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 Justice Foundation - Climate Change and Human Conflict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https://www.youtube.com/watch?v=28bB_Kvkm4Y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延伸閱讀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- Let’s Talk About Climate Migrants, Not Climate Refugees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https://www.un.org/sustainabledevelopment/blog/2019/06/lets-talk-about-climate-migrants-not-climate-refugees/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30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18781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參考短片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adelphi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Berlin - Terrorist recruiting, Water Conflicts and Climate Change in Iraq – What Are the Links?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https://www.youtube.com/watch?v=1iMWyBiw-pg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延伸閱讀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Washington Post - Will Climate Change Lead to More World Conflict?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https://www.washingtonpost.com/politics/2019/07/11/how-does-climate-change-impact-conflict-world/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61CE-2A7B-41BF-8E07-5C72B45CFA12}" type="slidenum">
              <a:rPr lang="zh-HK" altLang="en-US" smtClean="0"/>
              <a:t>33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721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B457084-147A-493D-9BE4-DA36EB3E880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019617" y="0"/>
            <a:ext cx="3268383" cy="133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hyperlink" Target="https://www.youtube.com/watch?v=ztWHqUFJRTs" TargetMode="Externa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hyperlink" Target="http://www.globalcarbonatlas.org/en/CO2-emissions" TargetMode="External"/><Relationship Id="rId4" Type="http://schemas.openxmlformats.org/officeDocument/2006/relationships/image" Target="../media/image50.svg"/><Relationship Id="rId9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E1Nt7JQRz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4.png"/><Relationship Id="rId7" Type="http://schemas.openxmlformats.org/officeDocument/2006/relationships/hyperlink" Target="http://www.imperial.ac.uk/news/187011/developing-countries-face-rising-payments-climate/#pressreleas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hyperlink" Target="https://unfccc.int/news/climate-change-is-driving-debt-for-developing-countries" TargetMode="External"/><Relationship Id="rId4" Type="http://schemas.openxmlformats.org/officeDocument/2006/relationships/image" Target="../media/image25.svg"/><Relationship Id="rId9" Type="http://schemas.openxmlformats.org/officeDocument/2006/relationships/image" Target="../media/image8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hyperlink" Target="https://www.wvi.org/stories/southern-africa-hunger-emergency-response/devastating-effects-climate-change-angola" TargetMode="External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hyperlink" Target="https://www.cnbc.com/2018/09/17/un-report-shows-climate-change-effect-on-farming.html" TargetMode="External"/><Relationship Id="rId4" Type="http://schemas.openxmlformats.org/officeDocument/2006/relationships/image" Target="../media/image93.jpeg"/><Relationship Id="rId9" Type="http://schemas.openxmlformats.org/officeDocument/2006/relationships/image" Target="../media/image9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G"/><Relationship Id="rId4" Type="http://schemas.openxmlformats.org/officeDocument/2006/relationships/image" Target="../media/image10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4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n.org/sustainabledevelopment/blog/2019/06/lets-talk-about-climate-migrants-not-climate-refugees/" TargetMode="External"/><Relationship Id="rId5" Type="http://schemas.openxmlformats.org/officeDocument/2006/relationships/image" Target="../media/image93.jpeg"/><Relationship Id="rId4" Type="http://schemas.openxmlformats.org/officeDocument/2006/relationships/hyperlink" Target="https://www.youtube.com/watch?v=28bB_Kvkm4Y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hyperlink" Target="https://www.youtube.com/watch?v=1iMWyBiw-pg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hyperlink" Target="https://www.washingtonpost.com/politics/2019/07/11/how-does-climate-change-impact-conflict-world/" TargetMode="External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3.png"/><Relationship Id="rId7" Type="http://schemas.openxmlformats.org/officeDocument/2006/relationships/hyperlink" Target="https://www.youtube.com/watch?v=fmBDZKOdbk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svg"/><Relationship Id="rId9" Type="http://schemas.openxmlformats.org/officeDocument/2006/relationships/image" Target="../media/image12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3.png"/><Relationship Id="rId7" Type="http://schemas.openxmlformats.org/officeDocument/2006/relationships/hyperlink" Target="https://www.youtube.com/watch?v=Zc_gknLmsNE&amp;list=PLnsThV_41QD2YZCuunQCdjLn7Quu7xrX&amp;index=6&amp;t=264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svg"/><Relationship Id="rId9" Type="http://schemas.openxmlformats.org/officeDocument/2006/relationships/image" Target="../media/image133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3.png"/><Relationship Id="rId7" Type="http://schemas.openxmlformats.org/officeDocument/2006/relationships/hyperlink" Target="https://www.youtube.com/watch?v=xWG_uzLmuu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svg"/><Relationship Id="rId9" Type="http://schemas.openxmlformats.org/officeDocument/2006/relationships/image" Target="../media/image13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6.png"/><Relationship Id="rId7" Type="http://schemas.openxmlformats.org/officeDocument/2006/relationships/hyperlink" Target="https://www.youtube.com/watch?v=wMy2XTOqUc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image" Target="../media/image141.JPG"/><Relationship Id="rId5" Type="http://schemas.openxmlformats.org/officeDocument/2006/relationships/hyperlink" Target="https://www.youtube.com/watch?v=1NE1sjMpUvI" TargetMode="External"/><Relationship Id="rId10" Type="http://schemas.openxmlformats.org/officeDocument/2006/relationships/image" Target="../media/image140.jpeg"/><Relationship Id="rId4" Type="http://schemas.openxmlformats.org/officeDocument/2006/relationships/image" Target="../media/image137.svg"/><Relationship Id="rId9" Type="http://schemas.openxmlformats.org/officeDocument/2006/relationships/hyperlink" Target="https://www.youtube.com/watch?time_continue=130&amp;v=7A4npk1Deug&amp;feature=emb_logo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image" Target="../media/image142.pn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bc.com/zhongwen/trad/uk-51378711" TargetMode="External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145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46.jpeg"/><Relationship Id="rId4" Type="http://schemas.openxmlformats.org/officeDocument/2006/relationships/hyperlink" Target="https://www.bbc.com/news/science-environment-49997755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8.png"/><Relationship Id="rId7" Type="http://schemas.openxmlformats.org/officeDocument/2006/relationships/hyperlink" Target="http://www.worldvision.org.hk/images/data/07_Learn/02_Resources/04_SEC/ClimateChange-Article02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hyperlink" Target="http://www.worldvision.org.hk/images/data/07_Learn/02_Resources/04_SEC/ClimateChange-Article01.pdf" TargetMode="External"/><Relationship Id="rId4" Type="http://schemas.openxmlformats.org/officeDocument/2006/relationships/image" Target="../media/image149.svg"/><Relationship Id="rId9" Type="http://schemas.openxmlformats.org/officeDocument/2006/relationships/image" Target="../media/image15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.org/en/climatechange/take-action.shtml" TargetMode="External"/><Relationship Id="rId3" Type="http://schemas.openxmlformats.org/officeDocument/2006/relationships/hyperlink" Target="https://www.worldvision.org.hk/learn/climate-change#climate-change-how" TargetMode="External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wf.org.hk/news/?4923/carboncalculatorapp" TargetMode="External"/><Relationship Id="rId5" Type="http://schemas.openxmlformats.org/officeDocument/2006/relationships/image" Target="../media/image154.jpeg"/><Relationship Id="rId10" Type="http://schemas.openxmlformats.org/officeDocument/2006/relationships/image" Target="../media/image157.JPG"/><Relationship Id="rId4" Type="http://schemas.openxmlformats.org/officeDocument/2006/relationships/image" Target="../media/image153.jpeg"/><Relationship Id="rId9" Type="http://schemas.openxmlformats.org/officeDocument/2006/relationships/image" Target="../media/image1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s://climate.nasa.gov/resources/global-warming-vs-climate-change/" TargetMode="Externa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全球暖化｜台灣進入氣候緊急狀態？｜深度專題｜天下雜誌">
            <a:extLst>
              <a:ext uri="{FF2B5EF4-FFF2-40B4-BE49-F238E27FC236}">
                <a16:creationId xmlns:a16="http://schemas.microsoft.com/office/drawing/2014/main" id="{926FB311-A9D0-4D51-BE87-3B5D74225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0" y="7637041"/>
            <a:ext cx="12859555" cy="2288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58"/>
              </a:lnSpc>
            </a:pPr>
            <a:r>
              <a:rPr lang="en-US" sz="15800" dirty="0">
                <a:solidFill>
                  <a:srgbClr val="00AF6B"/>
                </a:solidFill>
                <a:latin typeface="Ancient signboards JP"/>
              </a:rPr>
              <a:t> </a:t>
            </a:r>
            <a:r>
              <a:rPr lang="en-US" sz="15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ncient signboards JP"/>
              </a:rPr>
              <a:t>氣候危機</a:t>
            </a:r>
            <a:endParaRPr lang="en-US" sz="15800" dirty="0">
              <a:solidFill>
                <a:schemeClr val="tx2">
                  <a:lumMod val="20000"/>
                  <a:lumOff val="80000"/>
                </a:schemeClr>
              </a:solidFill>
              <a:latin typeface="Ancient signboards JP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368070" y="7312522"/>
            <a:ext cx="2588593" cy="2588593"/>
          </a:xfrm>
          <a:custGeom>
            <a:avLst/>
            <a:gdLst/>
            <a:ahLst/>
            <a:cxnLst/>
            <a:rect l="l" t="t" r="r" b="b"/>
            <a:pathLst>
              <a:path w="2588593" h="2588593">
                <a:moveTo>
                  <a:pt x="0" y="0"/>
                </a:moveTo>
                <a:lnTo>
                  <a:pt x="2588593" y="0"/>
                </a:lnTo>
                <a:lnTo>
                  <a:pt x="2588593" y="2588593"/>
                </a:lnTo>
                <a:lnTo>
                  <a:pt x="0" y="25885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24623" y="7429500"/>
            <a:ext cx="4327645" cy="43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31"/>
              </a:lnSpc>
            </a:pPr>
            <a:r>
              <a:rPr lang="en-US" sz="2807" dirty="0">
                <a:solidFill>
                  <a:schemeClr val="bg1"/>
                </a:solidFill>
                <a:latin typeface="Ancient signboards JP"/>
              </a:rPr>
              <a:t>(</a:t>
            </a:r>
            <a:r>
              <a:rPr lang="en-US" sz="2807" dirty="0" err="1">
                <a:solidFill>
                  <a:schemeClr val="bg1"/>
                </a:solidFill>
                <a:latin typeface="Ancient signboards JP"/>
              </a:rPr>
              <a:t>中學適用</a:t>
            </a:r>
            <a:r>
              <a:rPr lang="en-US" sz="2807" dirty="0">
                <a:solidFill>
                  <a:schemeClr val="bg1"/>
                </a:solidFill>
                <a:latin typeface="Ancient signboards JP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7309" y="7048500"/>
            <a:ext cx="8655291" cy="89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0"/>
              </a:lnSpc>
            </a:pPr>
            <a:r>
              <a:rPr lang="en-US" sz="5343" dirty="0" err="1">
                <a:solidFill>
                  <a:schemeClr val="bg1"/>
                </a:solidFill>
                <a:ea typeface="Ancient signboards JP"/>
              </a:rPr>
              <a:t>教學資源</a:t>
            </a:r>
            <a:endParaRPr lang="en-US" sz="5343" dirty="0">
              <a:solidFill>
                <a:schemeClr val="bg1"/>
              </a:solidFill>
              <a:ea typeface="Ancient signboards JP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8E396D-1397-48C7-9294-EAE048EB8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53991"/>
            <a:ext cx="16642914" cy="4017009"/>
            <a:chOff x="0" y="0"/>
            <a:chExt cx="4383319" cy="1057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3319" cy="1057978"/>
            </a:xfrm>
            <a:custGeom>
              <a:avLst/>
              <a:gdLst/>
              <a:ahLst/>
              <a:cxnLst/>
              <a:rect l="l" t="t" r="r" b="b"/>
              <a:pathLst>
                <a:path w="4383319" h="1057978">
                  <a:moveTo>
                    <a:pt x="23724" y="0"/>
                  </a:moveTo>
                  <a:lnTo>
                    <a:pt x="4359595" y="0"/>
                  </a:lnTo>
                  <a:cubicBezTo>
                    <a:pt x="4372697" y="0"/>
                    <a:pt x="4383319" y="10622"/>
                    <a:pt x="4383319" y="23724"/>
                  </a:cubicBezTo>
                  <a:lnTo>
                    <a:pt x="4383319" y="1034254"/>
                  </a:lnTo>
                  <a:cubicBezTo>
                    <a:pt x="4383319" y="1047356"/>
                    <a:pt x="4372697" y="1057978"/>
                    <a:pt x="4359595" y="1057978"/>
                  </a:cubicBezTo>
                  <a:lnTo>
                    <a:pt x="23724" y="1057978"/>
                  </a:lnTo>
                  <a:cubicBezTo>
                    <a:pt x="10622" y="1057978"/>
                    <a:pt x="0" y="1047356"/>
                    <a:pt x="0" y="1034254"/>
                  </a:cubicBezTo>
                  <a:lnTo>
                    <a:pt x="0" y="23724"/>
                  </a:lnTo>
                  <a:cubicBezTo>
                    <a:pt x="0" y="10622"/>
                    <a:pt x="10622" y="0"/>
                    <a:pt x="237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55941" y="1413201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1 - </a:t>
            </a:r>
            <a:r>
              <a:rPr lang="en-US" sz="5066" dirty="0" err="1">
                <a:solidFill>
                  <a:srgbClr val="00AF6B"/>
                </a:solidFill>
                <a:latin typeface="Ancient signboards JP"/>
              </a:rPr>
              <a:t>氣候變﻿化、全球暖化和極端天氣究竟有什麼分別</a:t>
            </a: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99058" y="3425320"/>
            <a:ext cx="15502198" cy="223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518"/>
              </a:lnSpc>
            </a:pPr>
            <a:r>
              <a:rPr lang="en-US" sz="6084">
                <a:solidFill>
                  <a:srgbClr val="000000"/>
                </a:solidFill>
                <a:ea typeface="Ancient signboards JP"/>
              </a:rPr>
              <a:t>近年在氣候變化的影響下，極端天氣事件</a:t>
            </a:r>
            <a:r>
              <a:rPr lang="en-US" sz="6084">
                <a:solidFill>
                  <a:srgbClr val="FF9405"/>
                </a:solidFill>
                <a:ea typeface="Ancient signboards JP"/>
              </a:rPr>
              <a:t>威力倍增</a:t>
            </a:r>
            <a:r>
              <a:rPr lang="en-US" sz="6084">
                <a:solidFill>
                  <a:srgbClr val="000000"/>
                </a:solidFill>
                <a:ea typeface="Ancient signboards JP"/>
              </a:rPr>
              <a:t>，</a:t>
            </a:r>
            <a:r>
              <a:rPr lang="en-US" sz="6084">
                <a:solidFill>
                  <a:srgbClr val="FF9405"/>
                </a:solidFill>
                <a:ea typeface="Ancient signboards JP"/>
              </a:rPr>
              <a:t>頻密發生</a:t>
            </a:r>
            <a:r>
              <a:rPr lang="en-US" sz="6084">
                <a:solidFill>
                  <a:srgbClr val="000000"/>
                </a:solidFill>
                <a:ea typeface="Ancient signboards JP"/>
              </a:rPr>
              <a:t>，帶來更大破壞。 </a:t>
            </a:r>
          </a:p>
        </p:txBody>
      </p:sp>
      <p:sp>
        <p:nvSpPr>
          <p:cNvPr id="8" name="Freeform 8"/>
          <p:cNvSpPr/>
          <p:nvPr/>
        </p:nvSpPr>
        <p:spPr>
          <a:xfrm rot="2250552">
            <a:off x="13735299" y="6989313"/>
            <a:ext cx="5666801" cy="5708316"/>
          </a:xfrm>
          <a:custGeom>
            <a:avLst/>
            <a:gdLst/>
            <a:ahLst/>
            <a:cxnLst/>
            <a:rect l="l" t="t" r="r" b="b"/>
            <a:pathLst>
              <a:path w="5666801" h="5708316">
                <a:moveTo>
                  <a:pt x="0" y="0"/>
                </a:moveTo>
                <a:lnTo>
                  <a:pt x="5666801" y="0"/>
                </a:lnTo>
                <a:lnTo>
                  <a:pt x="5666801" y="5708316"/>
                </a:lnTo>
                <a:lnTo>
                  <a:pt x="0" y="57083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E93EE16-E2F4-41DF-9999-9FA461CB0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250552">
            <a:off x="13735299" y="6989313"/>
            <a:ext cx="5666801" cy="5708316"/>
          </a:xfrm>
          <a:custGeom>
            <a:avLst/>
            <a:gdLst/>
            <a:ahLst/>
            <a:cxnLst/>
            <a:rect l="l" t="t" r="r" b="b"/>
            <a:pathLst>
              <a:path w="5666801" h="5708316">
                <a:moveTo>
                  <a:pt x="0" y="0"/>
                </a:moveTo>
                <a:lnTo>
                  <a:pt x="5666801" y="0"/>
                </a:lnTo>
                <a:lnTo>
                  <a:pt x="5666801" y="5708316"/>
                </a:lnTo>
                <a:lnTo>
                  <a:pt x="0" y="5708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10200" y="3449356"/>
            <a:ext cx="4766611" cy="4763776"/>
            <a:chOff x="0" y="0"/>
            <a:chExt cx="1255404" cy="12546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hlinkClick r:id="rId5"/>
          </p:cNvPr>
          <p:cNvSpPr/>
          <p:nvPr/>
        </p:nvSpPr>
        <p:spPr>
          <a:xfrm>
            <a:off x="5687620" y="3725359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66800" y="1935662"/>
            <a:ext cx="10904515" cy="91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5813" dirty="0" err="1">
                <a:solidFill>
                  <a:srgbClr val="00AF6B"/>
                </a:solidFill>
                <a:ea typeface="Ancient signboards JP"/>
              </a:rPr>
              <a:t>氣候變﻿化是一場俄羅斯方塊遊戲</a:t>
            </a:r>
            <a:r>
              <a:rPr lang="en-US" sz="5813" dirty="0">
                <a:solidFill>
                  <a:srgbClr val="00AF6B"/>
                </a:solidFill>
                <a:ea typeface="Ancient signboards JP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828800" y="485140"/>
            <a:ext cx="10339512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短片分享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8680" y="8877300"/>
            <a:ext cx="13098870" cy="675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3"/>
              </a:lnSpc>
            </a:pPr>
            <a:r>
              <a:rPr lang="en-US" sz="4274">
                <a:solidFill>
                  <a:srgbClr val="FF9405"/>
                </a:solidFill>
                <a:latin typeface="Ancient signboards JP"/>
              </a:rPr>
              <a:t>Climate change: Earth's giant game of Tetris - Joss Fong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234E6EB-D7E8-4CEE-AB16-D4DD623ED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8495">
            <a:off x="11294283" y="1822759"/>
            <a:ext cx="3897222" cy="2224959"/>
          </a:xfrm>
          <a:custGeom>
            <a:avLst/>
            <a:gdLst/>
            <a:ahLst/>
            <a:cxnLst/>
            <a:rect l="l" t="t" r="r" b="b"/>
            <a:pathLst>
              <a:path w="3897222" h="2224959">
                <a:moveTo>
                  <a:pt x="0" y="0"/>
                </a:moveTo>
                <a:lnTo>
                  <a:pt x="3897222" y="0"/>
                </a:lnTo>
                <a:lnTo>
                  <a:pt x="3897222" y="2224959"/>
                </a:lnTo>
                <a:lnTo>
                  <a:pt x="0" y="2224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40968" y="1941104"/>
            <a:ext cx="5694064" cy="5694064"/>
          </a:xfrm>
          <a:custGeom>
            <a:avLst/>
            <a:gdLst/>
            <a:ahLst/>
            <a:cxnLst/>
            <a:rect l="l" t="t" r="r" b="b"/>
            <a:pathLst>
              <a:path w="5694064" h="5694064">
                <a:moveTo>
                  <a:pt x="0" y="0"/>
                </a:moveTo>
                <a:lnTo>
                  <a:pt x="5694064" y="0"/>
                </a:lnTo>
                <a:lnTo>
                  <a:pt x="5694064" y="5694064"/>
                </a:lnTo>
                <a:lnTo>
                  <a:pt x="0" y="5694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731287" y="4965104"/>
            <a:ext cx="7025435" cy="6128338"/>
            <a:chOff x="0" y="0"/>
            <a:chExt cx="9367247" cy="8171118"/>
          </a:xfrm>
        </p:grpSpPr>
        <p:sp>
          <p:nvSpPr>
            <p:cNvPr id="5" name="Freeform 5"/>
            <p:cNvSpPr/>
            <p:nvPr/>
          </p:nvSpPr>
          <p:spPr>
            <a:xfrm rot="-4546936">
              <a:off x="1488002" y="63609"/>
              <a:ext cx="6391244" cy="8043900"/>
            </a:xfrm>
            <a:custGeom>
              <a:avLst/>
              <a:gdLst/>
              <a:ahLst/>
              <a:cxnLst/>
              <a:rect l="l" t="t" r="r" b="b"/>
              <a:pathLst>
                <a:path w="6391244" h="8043900">
                  <a:moveTo>
                    <a:pt x="0" y="0"/>
                  </a:moveTo>
                  <a:lnTo>
                    <a:pt x="6391244" y="0"/>
                  </a:lnTo>
                  <a:lnTo>
                    <a:pt x="6391244" y="8043900"/>
                  </a:lnTo>
                  <a:lnTo>
                    <a:pt x="0" y="804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819365" y="3598185"/>
              <a:ext cx="3728518" cy="1290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3436">
                  <a:solidFill>
                    <a:srgbClr val="00AF6B"/>
                  </a:solidFill>
                  <a:latin typeface="Roca One Italics"/>
                </a:rPr>
                <a:t>Carbon</a:t>
              </a:r>
            </a:p>
            <a:p>
              <a:pPr algn="ctr">
                <a:lnSpc>
                  <a:spcPts val="3780"/>
                </a:lnSpc>
              </a:pPr>
              <a:r>
                <a:rPr lang="en-US" sz="3436">
                  <a:solidFill>
                    <a:srgbClr val="00AF6B"/>
                  </a:solidFill>
                  <a:latin typeface="Roca One Italics"/>
                </a:rPr>
                <a:t>Emmision</a:t>
              </a:r>
            </a:p>
          </p:txBody>
        </p:sp>
      </p:grp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31209"/>
              </p:ext>
            </p:extLst>
          </p:nvPr>
        </p:nvGraphicFramePr>
        <p:xfrm>
          <a:off x="1231364" y="2164948"/>
          <a:ext cx="9506849" cy="6324600"/>
        </p:xfrm>
        <a:graphic>
          <a:graphicData uri="http://schemas.openxmlformats.org/drawingml/2006/table">
            <a:tbl>
              <a:tblPr/>
              <a:tblGrid>
                <a:gridCol w="179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8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41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ea typeface="Ancient signboards JP"/>
                        </a:rPr>
                        <a:t>國家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99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ea typeface="Ancient signboards JP"/>
                        </a:rPr>
                        <a:t>碳排放(百萬噸)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99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FFFFFF"/>
                          </a:solidFill>
                          <a:ea typeface="Ancient signboards JP"/>
                        </a:rPr>
                        <a:t>世界排放量佔比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9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a typeface="Ancient signboards JP"/>
                        </a:rPr>
                        <a:t>中國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Ancient signboards JP"/>
                        </a:rPr>
                        <a:t>12466.32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Ancient signboards JP"/>
                        </a:rPr>
                        <a:t>32.93%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a typeface="Ancient signboards JP"/>
                        </a:rPr>
                        <a:t>美國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Ancient signboards JP"/>
                        </a:rPr>
                        <a:t>4752.08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Ancient signboards JP"/>
                        </a:rPr>
                        <a:t>12.55%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a typeface="Ancient signboards JP"/>
                        </a:rPr>
                        <a:t>印度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Ancient signboards JP"/>
                        </a:rPr>
                        <a:t>2648.78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Ancient signboards JP"/>
                        </a:rPr>
                        <a:t>7.00%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a typeface="Ancient signboards JP"/>
                        </a:rPr>
                        <a:t>俄羅斯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Ancient signboards JP"/>
                        </a:rPr>
                        <a:t>1942.54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Ancient signboards JP"/>
                        </a:rPr>
                        <a:t>5.13%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a typeface="Ancient signboards JP"/>
                        </a:rPr>
                        <a:t>日本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Ancient signboards JP"/>
                        </a:rPr>
                        <a:t>1084.69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Ancient signboards JP"/>
                        </a:rPr>
                        <a:t>2.87%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685800" y="876879"/>
            <a:ext cx="7854340" cy="76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4895" dirty="0">
                <a:solidFill>
                  <a:srgbClr val="00AF6B"/>
                </a:solidFill>
                <a:latin typeface="Ancient signboards JP"/>
              </a:rPr>
              <a:t>2 - </a:t>
            </a:r>
            <a:r>
              <a:rPr lang="en-US" sz="4895" dirty="0" err="1">
                <a:solidFill>
                  <a:srgbClr val="00AF6B"/>
                </a:solidFill>
                <a:latin typeface="Ancient signboards JP"/>
              </a:rPr>
              <a:t>誰是最高碳﻿排放國家</a:t>
            </a:r>
            <a:r>
              <a:rPr lang="en-US" sz="4895" dirty="0">
                <a:solidFill>
                  <a:srgbClr val="00AF6B"/>
                </a:solidFill>
                <a:latin typeface="Ancient signboards JP"/>
              </a:rPr>
              <a:t>﹖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8642" y="9392853"/>
            <a:ext cx="11031395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ea typeface="Ancient signboards JP"/>
              </a:rPr>
              <a:t>根據全球大氣研究排放數據庫（EDGAR）2021年的數據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DB515AB-A93A-4A6B-B260-B891762784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97000" y="6302204"/>
            <a:ext cx="5694064" cy="5694064"/>
          </a:xfrm>
          <a:custGeom>
            <a:avLst/>
            <a:gdLst/>
            <a:ahLst/>
            <a:cxnLst/>
            <a:rect l="l" t="t" r="r" b="b"/>
            <a:pathLst>
              <a:path w="5694064" h="5694064">
                <a:moveTo>
                  <a:pt x="0" y="0"/>
                </a:moveTo>
                <a:lnTo>
                  <a:pt x="5694064" y="0"/>
                </a:lnTo>
                <a:lnTo>
                  <a:pt x="5694064" y="5694064"/>
                </a:lnTo>
                <a:lnTo>
                  <a:pt x="0" y="5694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34565" y="1212176"/>
            <a:ext cx="4766611" cy="4763776"/>
            <a:chOff x="0" y="0"/>
            <a:chExt cx="1255404" cy="1254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>
            <a:hlinkClick r:id="rId5"/>
          </p:cNvPr>
          <p:cNvSpPr/>
          <p:nvPr/>
        </p:nvSpPr>
        <p:spPr>
          <a:xfrm>
            <a:off x="10611985" y="1488179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1" y="0"/>
                </a:lnTo>
                <a:lnTo>
                  <a:pt x="4211771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4800" y="6700073"/>
            <a:ext cx="3886200" cy="3701227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13185" y="2404418"/>
            <a:ext cx="7693985" cy="4295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3"/>
              </a:lnSpc>
              <a:spcBef>
                <a:spcPct val="0"/>
              </a:spcBef>
            </a:pPr>
            <a:r>
              <a:rPr lang="en-US" sz="3993" dirty="0" err="1">
                <a:solidFill>
                  <a:srgbClr val="000000"/>
                </a:solidFill>
                <a:ea typeface="Ancient signboards JP"/>
              </a:rPr>
              <a:t>試瀏覽這個互動網站，看看</a:t>
            </a:r>
            <a:endParaRPr lang="en-US" sz="3993" dirty="0">
              <a:solidFill>
                <a:srgbClr val="000000"/>
              </a:solidFill>
              <a:ea typeface="Ancient signboards JP"/>
            </a:endParaRPr>
          </a:p>
          <a:p>
            <a:pPr algn="just">
              <a:lnSpc>
                <a:spcPts val="4193"/>
              </a:lnSpc>
              <a:spcBef>
                <a:spcPct val="0"/>
              </a:spcBef>
            </a:pPr>
            <a:endParaRPr lang="en-US" sz="3993" dirty="0">
              <a:solidFill>
                <a:srgbClr val="000000"/>
              </a:solidFill>
              <a:ea typeface="Ancient signboards JP"/>
            </a:endParaRPr>
          </a:p>
          <a:p>
            <a:pPr algn="just">
              <a:lnSpc>
                <a:spcPts val="4193"/>
              </a:lnSpc>
              <a:spcBef>
                <a:spcPct val="0"/>
              </a:spcBef>
            </a:pPr>
            <a:r>
              <a:rPr lang="en-US" sz="3993" dirty="0">
                <a:solidFill>
                  <a:srgbClr val="000000"/>
                </a:solidFill>
                <a:latin typeface="Ancient signboards JP"/>
              </a:rPr>
              <a:t>1)</a:t>
            </a:r>
            <a:r>
              <a:rPr lang="en-US" sz="3993" dirty="0" err="1">
                <a:solidFill>
                  <a:srgbClr val="000000"/>
                </a:solidFill>
                <a:latin typeface="Ancient signboards JP"/>
              </a:rPr>
              <a:t>全球不同國家的碳排放現況</a:t>
            </a:r>
            <a:r>
              <a:rPr lang="en-US" sz="3993" dirty="0">
                <a:solidFill>
                  <a:srgbClr val="000000"/>
                </a:solidFill>
                <a:latin typeface="Ancient signboards JP"/>
              </a:rPr>
              <a:t> </a:t>
            </a:r>
          </a:p>
          <a:p>
            <a:pPr algn="just">
              <a:lnSpc>
                <a:spcPts val="4193"/>
              </a:lnSpc>
              <a:spcBef>
                <a:spcPct val="0"/>
              </a:spcBef>
            </a:pPr>
            <a:endParaRPr lang="en-US" sz="3993" dirty="0">
              <a:solidFill>
                <a:srgbClr val="000000"/>
              </a:solidFill>
              <a:latin typeface="Ancient signboards JP"/>
            </a:endParaRPr>
          </a:p>
          <a:p>
            <a:pPr algn="just">
              <a:lnSpc>
                <a:spcPts val="4193"/>
              </a:lnSpc>
              <a:spcBef>
                <a:spcPct val="0"/>
              </a:spcBef>
            </a:pPr>
            <a:r>
              <a:rPr lang="en-US" sz="3993" dirty="0">
                <a:solidFill>
                  <a:srgbClr val="000000"/>
                </a:solidFill>
                <a:latin typeface="Ancient signboards JP"/>
              </a:rPr>
              <a:t>2)</a:t>
            </a:r>
            <a:r>
              <a:rPr lang="en-US" sz="3993" dirty="0" err="1">
                <a:solidFill>
                  <a:srgbClr val="000000"/>
                </a:solidFill>
                <a:latin typeface="Ancient signboards JP"/>
              </a:rPr>
              <a:t>不同國家的碳排放隨時間的轉變</a:t>
            </a:r>
            <a:endParaRPr lang="en-US" sz="3993" dirty="0">
              <a:solidFill>
                <a:srgbClr val="000000"/>
              </a:solidFill>
              <a:latin typeface="Ancient signboards JP"/>
            </a:endParaRPr>
          </a:p>
          <a:p>
            <a:pPr algn="just">
              <a:lnSpc>
                <a:spcPts val="4193"/>
              </a:lnSpc>
              <a:spcBef>
                <a:spcPct val="0"/>
              </a:spcBef>
            </a:pPr>
            <a:r>
              <a:rPr lang="en-US" sz="3993" dirty="0">
                <a:solidFill>
                  <a:srgbClr val="000000"/>
                </a:solidFill>
                <a:latin typeface="Ancient signboards JP"/>
              </a:rPr>
              <a:t> </a:t>
            </a:r>
          </a:p>
          <a:p>
            <a:pPr algn="just">
              <a:lnSpc>
                <a:spcPts val="4193"/>
              </a:lnSpc>
              <a:spcBef>
                <a:spcPct val="0"/>
              </a:spcBef>
            </a:pPr>
            <a:r>
              <a:rPr lang="en-US" sz="3993" dirty="0">
                <a:solidFill>
                  <a:srgbClr val="000000"/>
                </a:solidFill>
                <a:latin typeface="Ancient signboards JP"/>
              </a:rPr>
              <a:t>3)</a:t>
            </a:r>
            <a:r>
              <a:rPr lang="en-US" sz="3993" dirty="0" err="1">
                <a:solidFill>
                  <a:srgbClr val="000000"/>
                </a:solidFill>
                <a:latin typeface="Ancient signboards JP"/>
              </a:rPr>
              <a:t>全球人均碳排放量最高的國家</a:t>
            </a:r>
            <a:endParaRPr lang="en-US" sz="3993" dirty="0">
              <a:solidFill>
                <a:srgbClr val="000000"/>
              </a:solidFill>
              <a:latin typeface="Ancient signboards JP"/>
            </a:endParaRPr>
          </a:p>
          <a:p>
            <a:pPr algn="just">
              <a:lnSpc>
                <a:spcPts val="4193"/>
              </a:lnSpc>
              <a:spcBef>
                <a:spcPct val="0"/>
              </a:spcBef>
            </a:pPr>
            <a:r>
              <a:rPr lang="en-US" sz="3993" dirty="0">
                <a:solidFill>
                  <a:srgbClr val="000000"/>
                </a:solidFill>
                <a:latin typeface="Ancient signboards JP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200" y="1028700"/>
            <a:ext cx="7854340" cy="76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4895" dirty="0">
                <a:solidFill>
                  <a:srgbClr val="00AF6B"/>
                </a:solidFill>
                <a:latin typeface="Ancient signboards JP"/>
              </a:rPr>
              <a:t>2 - </a:t>
            </a:r>
            <a:r>
              <a:rPr lang="en-US" sz="4895" dirty="0" err="1">
                <a:solidFill>
                  <a:srgbClr val="00AF6B"/>
                </a:solidFill>
                <a:latin typeface="Ancient signboards JP"/>
              </a:rPr>
              <a:t>誰是最高碳﻿排放國家</a:t>
            </a:r>
            <a:r>
              <a:rPr lang="en-US" sz="4895" dirty="0">
                <a:solidFill>
                  <a:srgbClr val="00AF6B"/>
                </a:solidFill>
                <a:latin typeface="Ancient signboards JP"/>
              </a:rPr>
              <a:t>﹖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15400" y="6293412"/>
            <a:ext cx="7604941" cy="81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3"/>
              </a:lnSpc>
            </a:pPr>
            <a:r>
              <a:rPr lang="en-US" sz="4274">
                <a:solidFill>
                  <a:srgbClr val="FF9405"/>
                </a:solidFill>
                <a:latin typeface="Ancient signboards JP"/>
              </a:rPr>
              <a:t>Global Carbon Atlas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3707700-F0D8-4BBB-90E7-1A2097603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8967" y="2336654"/>
            <a:ext cx="10299733" cy="5887956"/>
            <a:chOff x="0" y="0"/>
            <a:chExt cx="2712687" cy="1550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2687" cy="1550737"/>
            </a:xfrm>
            <a:custGeom>
              <a:avLst/>
              <a:gdLst/>
              <a:ahLst/>
              <a:cxnLst/>
              <a:rect l="l" t="t" r="r" b="b"/>
              <a:pathLst>
                <a:path w="2712687" h="1550737">
                  <a:moveTo>
                    <a:pt x="38335" y="0"/>
                  </a:moveTo>
                  <a:lnTo>
                    <a:pt x="2674352" y="0"/>
                  </a:lnTo>
                  <a:cubicBezTo>
                    <a:pt x="2695524" y="0"/>
                    <a:pt x="2712687" y="17163"/>
                    <a:pt x="2712687" y="38335"/>
                  </a:cubicBezTo>
                  <a:lnTo>
                    <a:pt x="2712687" y="1512403"/>
                  </a:lnTo>
                  <a:cubicBezTo>
                    <a:pt x="2712687" y="1533574"/>
                    <a:pt x="2695524" y="1550737"/>
                    <a:pt x="2674352" y="1550737"/>
                  </a:cubicBezTo>
                  <a:lnTo>
                    <a:pt x="38335" y="1550737"/>
                  </a:lnTo>
                  <a:cubicBezTo>
                    <a:pt x="17163" y="1550737"/>
                    <a:pt x="0" y="1533574"/>
                    <a:pt x="0" y="1512403"/>
                  </a:cubicBezTo>
                  <a:lnTo>
                    <a:pt x="0" y="38335"/>
                  </a:lnTo>
                  <a:cubicBezTo>
                    <a:pt x="0" y="17163"/>
                    <a:pt x="17163" y="0"/>
                    <a:pt x="38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3 - 氣候變化帶來什麼危機﹖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2336654"/>
            <a:ext cx="18288000" cy="7950346"/>
          </a:xfrm>
          <a:custGeom>
            <a:avLst/>
            <a:gdLst/>
            <a:ahLst/>
            <a:cxnLst/>
            <a:rect l="l" t="t" r="r" b="b"/>
            <a:pathLst>
              <a:path w="18288000" h="9075420">
                <a:moveTo>
                  <a:pt x="0" y="0"/>
                </a:moveTo>
                <a:lnTo>
                  <a:pt x="18288000" y="0"/>
                </a:lnTo>
                <a:lnTo>
                  <a:pt x="18288000" y="9075420"/>
                </a:lnTo>
                <a:lnTo>
                  <a:pt x="0" y="907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7663553"/>
            <a:ext cx="4793538" cy="262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9"/>
              </a:lnSpc>
            </a:pPr>
            <a:r>
              <a:rPr lang="en-US" sz="13728">
                <a:solidFill>
                  <a:srgbClr val="D14256"/>
                </a:solidFill>
                <a:ea typeface="Ancient signboards JP"/>
              </a:rPr>
              <a:t>水災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30380" y="3143585"/>
            <a:ext cx="9426282" cy="4104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11"/>
              </a:lnSpc>
            </a:pP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全球變暖使覆蓋格陵蘭島和南極洲的冰川及冰層融化，而這些融掉的冰蓋足以令海域</a:t>
            </a:r>
            <a:endParaRPr lang="en-US" sz="3865" dirty="0">
              <a:solidFill>
                <a:srgbClr val="000000"/>
              </a:solidFill>
              <a:ea typeface="Ancient signboards JP"/>
            </a:endParaRPr>
          </a:p>
          <a:p>
            <a:pPr algn="just">
              <a:lnSpc>
                <a:spcPts val="5411"/>
              </a:lnSpc>
            </a:pP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上升</a:t>
            </a:r>
            <a:r>
              <a:rPr lang="en-US" sz="3865" dirty="0">
                <a:solidFill>
                  <a:srgbClr val="000000"/>
                </a:solidFill>
                <a:ea typeface="Ancient signboards JP"/>
              </a:rPr>
              <a:t> 60 </a:t>
            </a: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米以上。海平面逐年上升</a:t>
            </a:r>
            <a:r>
              <a:rPr lang="en-US" sz="3865" dirty="0">
                <a:solidFill>
                  <a:srgbClr val="000000"/>
                </a:solidFill>
                <a:ea typeface="Ancient signboards JP"/>
              </a:rPr>
              <a:t>， </a:t>
            </a: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已加劇了沿海地區的洪水氾濫。除此之外，當大氣</a:t>
            </a:r>
            <a:endParaRPr lang="en-US" sz="3865" dirty="0">
              <a:solidFill>
                <a:srgbClr val="000000"/>
              </a:solidFill>
              <a:ea typeface="Ancient signboards JP"/>
            </a:endParaRPr>
          </a:p>
          <a:p>
            <a:pPr algn="just">
              <a:lnSpc>
                <a:spcPts val="5411"/>
              </a:lnSpc>
            </a:pP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變暖，空氣可儲存的水分增多，降雨量也會增加，並引發更多水災</a:t>
            </a:r>
            <a:r>
              <a:rPr lang="en-US" sz="3865" dirty="0">
                <a:solidFill>
                  <a:srgbClr val="000000"/>
                </a:solidFill>
                <a:ea typeface="Ancient signboards JP"/>
              </a:rPr>
              <a:t>。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B383A75-0477-45A4-8777-84DB2AB8B911}"/>
              </a:ext>
            </a:extLst>
          </p:cNvPr>
          <p:cNvSpPr txBox="1"/>
          <p:nvPr/>
        </p:nvSpPr>
        <p:spPr>
          <a:xfrm>
            <a:off x="675622" y="2191993"/>
            <a:ext cx="5072421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極端天氣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A292137-BDEB-4CDD-8D4C-8A67BE353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55987" y="8196953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00631" y="6172200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8" y="0"/>
                </a:lnTo>
                <a:lnTo>
                  <a:pt x="8291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8901" y="5221855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3 - 氣候變化帶來什麼危機﹖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687" y="2828780"/>
            <a:ext cx="4793538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極端天氣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156544" y="7975151"/>
            <a:ext cx="4793538" cy="262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9"/>
              </a:lnSpc>
            </a:pPr>
            <a:r>
              <a:rPr lang="en-US" sz="13728" dirty="0" err="1">
                <a:solidFill>
                  <a:srgbClr val="D14256"/>
                </a:solidFill>
                <a:ea typeface="Ancient signboards JP"/>
              </a:rPr>
              <a:t>乾旱</a:t>
            </a:r>
            <a:endParaRPr lang="en-US" sz="13728" dirty="0">
              <a:solidFill>
                <a:srgbClr val="D14256"/>
              </a:solidFill>
              <a:ea typeface="Ancient signboards JP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268966" y="1852940"/>
            <a:ext cx="10299733" cy="3835546"/>
            <a:chOff x="0" y="0"/>
            <a:chExt cx="2712687" cy="10101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12687" cy="1010185"/>
            </a:xfrm>
            <a:custGeom>
              <a:avLst/>
              <a:gdLst/>
              <a:ahLst/>
              <a:cxnLst/>
              <a:rect l="l" t="t" r="r" b="b"/>
              <a:pathLst>
                <a:path w="2712687" h="1010185">
                  <a:moveTo>
                    <a:pt x="38335" y="0"/>
                  </a:moveTo>
                  <a:lnTo>
                    <a:pt x="2674352" y="0"/>
                  </a:lnTo>
                  <a:cubicBezTo>
                    <a:pt x="2695524" y="0"/>
                    <a:pt x="2712687" y="17163"/>
                    <a:pt x="2712687" y="38335"/>
                  </a:cubicBezTo>
                  <a:lnTo>
                    <a:pt x="2712687" y="971850"/>
                  </a:lnTo>
                  <a:cubicBezTo>
                    <a:pt x="2712687" y="982017"/>
                    <a:pt x="2708648" y="991768"/>
                    <a:pt x="2701459" y="998957"/>
                  </a:cubicBezTo>
                  <a:cubicBezTo>
                    <a:pt x="2694270" y="1006146"/>
                    <a:pt x="2684519" y="1010185"/>
                    <a:pt x="2674352" y="1010185"/>
                  </a:cubicBezTo>
                  <a:lnTo>
                    <a:pt x="38335" y="1010185"/>
                  </a:lnTo>
                  <a:cubicBezTo>
                    <a:pt x="17163" y="1010185"/>
                    <a:pt x="0" y="993022"/>
                    <a:pt x="0" y="971850"/>
                  </a:cubicBezTo>
                  <a:lnTo>
                    <a:pt x="0" y="38335"/>
                  </a:lnTo>
                  <a:cubicBezTo>
                    <a:pt x="0" y="17163"/>
                    <a:pt x="17163" y="0"/>
                    <a:pt x="38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593747" y="2424294"/>
            <a:ext cx="9650170" cy="271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11"/>
              </a:lnSpc>
            </a:pPr>
            <a:r>
              <a:rPr lang="en-US" sz="3865" dirty="0">
                <a:solidFill>
                  <a:srgbClr val="000000"/>
                </a:solidFill>
                <a:ea typeface="Ancient signboards JP"/>
              </a:rPr>
              <a:t>溫度升高會加劇土壤的水分蒸發，使周期性乾旱的地方比以往面臨更嚴重的乾旱。世界上大部份的沙漠都位處亞熱帶地方，所受到的影響尤其嚴峻。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736EEAC-F0A1-44B0-A36D-B80245F8D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356513" y="6317280"/>
            <a:ext cx="10433083" cy="3884691"/>
            <a:chOff x="0" y="0"/>
            <a:chExt cx="13910777" cy="517958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910777" cy="5063261"/>
              <a:chOff x="0" y="0"/>
              <a:chExt cx="2712687" cy="9873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12687" cy="987367"/>
              </a:xfrm>
              <a:custGeom>
                <a:avLst/>
                <a:gdLst/>
                <a:ahLst/>
                <a:cxnLst/>
                <a:rect l="l" t="t" r="r" b="b"/>
                <a:pathLst>
                  <a:path w="2712687" h="987367">
                    <a:moveTo>
                      <a:pt x="37845" y="0"/>
                    </a:moveTo>
                    <a:lnTo>
                      <a:pt x="2674842" y="0"/>
                    </a:lnTo>
                    <a:cubicBezTo>
                      <a:pt x="2695743" y="0"/>
                      <a:pt x="2712687" y="16944"/>
                      <a:pt x="2712687" y="37845"/>
                    </a:cubicBezTo>
                    <a:lnTo>
                      <a:pt x="2712687" y="949522"/>
                    </a:lnTo>
                    <a:cubicBezTo>
                      <a:pt x="2712687" y="970423"/>
                      <a:pt x="2695743" y="987367"/>
                      <a:pt x="2674842" y="987367"/>
                    </a:cubicBezTo>
                    <a:lnTo>
                      <a:pt x="37845" y="987367"/>
                    </a:lnTo>
                    <a:cubicBezTo>
                      <a:pt x="16944" y="987367"/>
                      <a:pt x="0" y="970423"/>
                      <a:pt x="0" y="949522"/>
                    </a:cubicBezTo>
                    <a:lnTo>
                      <a:pt x="0" y="37845"/>
                    </a:lnTo>
                    <a:cubicBezTo>
                      <a:pt x="0" y="16944"/>
                      <a:pt x="16944" y="0"/>
                      <a:pt x="3784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1458" tIns="51458" rIns="51458" bIns="51458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582469" y="618253"/>
              <a:ext cx="13000000" cy="4561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444"/>
                </a:lnSpc>
              </a:pPr>
              <a:r>
                <a:rPr lang="en-US" sz="3888" dirty="0" err="1">
                  <a:solidFill>
                    <a:srgbClr val="000000"/>
                  </a:solidFill>
                  <a:ea typeface="Ancient signboards JP"/>
                </a:rPr>
                <a:t>持續溫度和濕度升高，增加了熱浪的強度和出現的頻率。現時，世界上每三人中，就有</a:t>
              </a:r>
              <a:endParaRPr lang="en-US" sz="3888" dirty="0">
                <a:solidFill>
                  <a:srgbClr val="000000"/>
                </a:solidFill>
                <a:ea typeface="Ancient signboards JP"/>
              </a:endParaRPr>
            </a:p>
            <a:p>
              <a:pPr algn="just">
                <a:lnSpc>
                  <a:spcPts val="5444"/>
                </a:lnSpc>
              </a:pPr>
              <a:r>
                <a:rPr lang="en-US" sz="3888" dirty="0" err="1">
                  <a:solidFill>
                    <a:srgbClr val="000000"/>
                  </a:solidFill>
                  <a:ea typeface="Ancient signboards JP"/>
                </a:rPr>
                <a:t>一人每年至少</a:t>
              </a:r>
              <a:r>
                <a:rPr lang="en-US" sz="3888" dirty="0">
                  <a:solidFill>
                    <a:srgbClr val="000000"/>
                  </a:solidFill>
                  <a:ea typeface="Ancient signboards JP"/>
                </a:rPr>
                <a:t> 20 </a:t>
              </a:r>
              <a:r>
                <a:rPr lang="en-US" sz="3888" dirty="0" err="1">
                  <a:solidFill>
                    <a:srgbClr val="000000"/>
                  </a:solidFill>
                  <a:ea typeface="Ancient signboards JP"/>
                </a:rPr>
                <a:t>天生活在致命的酷熱天氣情況下</a:t>
              </a:r>
              <a:r>
                <a:rPr lang="en-US" sz="3888" dirty="0">
                  <a:solidFill>
                    <a:srgbClr val="000000"/>
                  </a:solidFill>
                  <a:ea typeface="Ancient signboards JP"/>
                </a:rPr>
                <a:t>。</a:t>
              </a:r>
            </a:p>
            <a:p>
              <a:pPr algn="just">
                <a:lnSpc>
                  <a:spcPts val="5444"/>
                </a:lnSpc>
              </a:pPr>
              <a:endParaRPr lang="en-US" sz="3888" dirty="0">
                <a:solidFill>
                  <a:srgbClr val="000000"/>
                </a:solidFill>
                <a:ea typeface="Ancient signboards JP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5080228" y="5999926"/>
            <a:ext cx="1990535" cy="4114800"/>
          </a:xfrm>
          <a:custGeom>
            <a:avLst/>
            <a:gdLst/>
            <a:ahLst/>
            <a:cxnLst/>
            <a:rect l="l" t="t" r="r" b="b"/>
            <a:pathLst>
              <a:path w="1990535" h="4114800">
                <a:moveTo>
                  <a:pt x="0" y="0"/>
                </a:moveTo>
                <a:lnTo>
                  <a:pt x="1990535" y="0"/>
                </a:lnTo>
                <a:lnTo>
                  <a:pt x="1990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3 - 氣候變化帶來什麼危機﹖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9523" y="2111405"/>
            <a:ext cx="4423778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極端天氣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7663553"/>
            <a:ext cx="4793538" cy="262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9"/>
              </a:lnSpc>
            </a:pPr>
            <a:r>
              <a:rPr lang="en-US" sz="13728">
                <a:solidFill>
                  <a:srgbClr val="D14256"/>
                </a:solidFill>
                <a:ea typeface="Ancient signboards JP"/>
              </a:rPr>
              <a:t>熱浪</a:t>
            </a:r>
          </a:p>
        </p:txBody>
      </p:sp>
      <p:sp>
        <p:nvSpPr>
          <p:cNvPr id="12" name="Freeform 12"/>
          <p:cNvSpPr/>
          <p:nvPr/>
        </p:nvSpPr>
        <p:spPr>
          <a:xfrm>
            <a:off x="6010961" y="1795529"/>
            <a:ext cx="1990535" cy="4114800"/>
          </a:xfrm>
          <a:custGeom>
            <a:avLst/>
            <a:gdLst/>
            <a:ahLst/>
            <a:cxnLst/>
            <a:rect l="l" t="t" r="r" b="b"/>
            <a:pathLst>
              <a:path w="1990535" h="4114800">
                <a:moveTo>
                  <a:pt x="0" y="0"/>
                </a:moveTo>
                <a:lnTo>
                  <a:pt x="1990535" y="0"/>
                </a:lnTo>
                <a:lnTo>
                  <a:pt x="1990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30096" y="2202480"/>
            <a:ext cx="1990535" cy="4114800"/>
          </a:xfrm>
          <a:custGeom>
            <a:avLst/>
            <a:gdLst/>
            <a:ahLst/>
            <a:cxnLst/>
            <a:rect l="l" t="t" r="r" b="b"/>
            <a:pathLst>
              <a:path w="1990535" h="4114800">
                <a:moveTo>
                  <a:pt x="0" y="0"/>
                </a:moveTo>
                <a:lnTo>
                  <a:pt x="1990534" y="0"/>
                </a:lnTo>
                <a:lnTo>
                  <a:pt x="1990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49230" y="494299"/>
            <a:ext cx="1990535" cy="4114800"/>
          </a:xfrm>
          <a:custGeom>
            <a:avLst/>
            <a:gdLst/>
            <a:ahLst/>
            <a:cxnLst/>
            <a:rect l="l" t="t" r="r" b="b"/>
            <a:pathLst>
              <a:path w="1990535" h="4114800">
                <a:moveTo>
                  <a:pt x="0" y="0"/>
                </a:moveTo>
                <a:lnTo>
                  <a:pt x="1990535" y="0"/>
                </a:lnTo>
                <a:lnTo>
                  <a:pt x="1990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668365" y="2202480"/>
            <a:ext cx="1990535" cy="4114800"/>
          </a:xfrm>
          <a:custGeom>
            <a:avLst/>
            <a:gdLst/>
            <a:ahLst/>
            <a:cxnLst/>
            <a:rect l="l" t="t" r="r" b="b"/>
            <a:pathLst>
              <a:path w="1990535" h="4114800">
                <a:moveTo>
                  <a:pt x="0" y="0"/>
                </a:moveTo>
                <a:lnTo>
                  <a:pt x="1990534" y="0"/>
                </a:lnTo>
                <a:lnTo>
                  <a:pt x="1990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69483" y="1595539"/>
            <a:ext cx="1990534" cy="4114800"/>
          </a:xfrm>
          <a:custGeom>
            <a:avLst/>
            <a:gdLst/>
            <a:ahLst/>
            <a:cxnLst/>
            <a:rect l="l" t="t" r="r" b="b"/>
            <a:pathLst>
              <a:path w="1990534" h="4114800">
                <a:moveTo>
                  <a:pt x="0" y="0"/>
                </a:moveTo>
                <a:lnTo>
                  <a:pt x="1990535" y="0"/>
                </a:lnTo>
                <a:lnTo>
                  <a:pt x="1990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89694" y="3852929"/>
            <a:ext cx="1990535" cy="4114800"/>
          </a:xfrm>
          <a:custGeom>
            <a:avLst/>
            <a:gdLst/>
            <a:ahLst/>
            <a:cxnLst/>
            <a:rect l="l" t="t" r="r" b="b"/>
            <a:pathLst>
              <a:path w="1990535" h="4114800">
                <a:moveTo>
                  <a:pt x="0" y="0"/>
                </a:moveTo>
                <a:lnTo>
                  <a:pt x="1990534" y="0"/>
                </a:lnTo>
                <a:lnTo>
                  <a:pt x="1990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F4DE984-E5CB-47E1-BF25-BECF4B66E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938909" y="5405436"/>
            <a:ext cx="7920414" cy="6177923"/>
          </a:xfrm>
          <a:custGeom>
            <a:avLst/>
            <a:gdLst/>
            <a:ahLst/>
            <a:cxnLst/>
            <a:rect l="l" t="t" r="r" b="b"/>
            <a:pathLst>
              <a:path w="7920414" h="6177923">
                <a:moveTo>
                  <a:pt x="0" y="0"/>
                </a:moveTo>
                <a:lnTo>
                  <a:pt x="7920414" y="0"/>
                </a:lnTo>
                <a:lnTo>
                  <a:pt x="7920414" y="6177923"/>
                </a:lnTo>
                <a:lnTo>
                  <a:pt x="0" y="6177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91922" y="5160818"/>
            <a:ext cx="4876800" cy="4743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19"/>
              </a:lnSpc>
            </a:pPr>
            <a:r>
              <a:rPr lang="en-US" sz="13728" dirty="0" err="1">
                <a:solidFill>
                  <a:srgbClr val="D14256"/>
                </a:solidFill>
                <a:ea typeface="Ancient signboards JP"/>
              </a:rPr>
              <a:t>熱帶氣旋</a:t>
            </a:r>
            <a:endParaRPr lang="en-US" sz="13728" dirty="0">
              <a:solidFill>
                <a:srgbClr val="D14256"/>
              </a:solidFill>
              <a:ea typeface="Ancient signboards JP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3 - 氣候變化帶來什麼危機﹖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1922" y="3294734"/>
            <a:ext cx="5683972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極端天氣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268967" y="2336654"/>
            <a:ext cx="10299733" cy="3827694"/>
            <a:chOff x="0" y="0"/>
            <a:chExt cx="13732977" cy="510359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32977" cy="5103593"/>
              <a:chOff x="0" y="0"/>
              <a:chExt cx="2712687" cy="100811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12687" cy="1008117"/>
              </a:xfrm>
              <a:custGeom>
                <a:avLst/>
                <a:gdLst/>
                <a:ahLst/>
                <a:cxnLst/>
                <a:rect l="l" t="t" r="r" b="b"/>
                <a:pathLst>
                  <a:path w="2712687" h="1008117">
                    <a:moveTo>
                      <a:pt x="38335" y="0"/>
                    </a:moveTo>
                    <a:lnTo>
                      <a:pt x="2674352" y="0"/>
                    </a:lnTo>
                    <a:cubicBezTo>
                      <a:pt x="2695524" y="0"/>
                      <a:pt x="2712687" y="17163"/>
                      <a:pt x="2712687" y="38335"/>
                    </a:cubicBezTo>
                    <a:lnTo>
                      <a:pt x="2712687" y="969782"/>
                    </a:lnTo>
                    <a:cubicBezTo>
                      <a:pt x="2712687" y="979949"/>
                      <a:pt x="2708648" y="989700"/>
                      <a:pt x="2701459" y="996889"/>
                    </a:cubicBezTo>
                    <a:cubicBezTo>
                      <a:pt x="2694270" y="1004078"/>
                      <a:pt x="2684519" y="1008117"/>
                      <a:pt x="2674352" y="1008117"/>
                    </a:cubicBezTo>
                    <a:lnTo>
                      <a:pt x="38335" y="1008117"/>
                    </a:lnTo>
                    <a:cubicBezTo>
                      <a:pt x="17163" y="1008117"/>
                      <a:pt x="0" y="990954"/>
                      <a:pt x="0" y="969782"/>
                    </a:cubicBezTo>
                    <a:lnTo>
                      <a:pt x="0" y="38335"/>
                    </a:lnTo>
                    <a:cubicBezTo>
                      <a:pt x="0" y="17163"/>
                      <a:pt x="17163" y="0"/>
                      <a:pt x="3833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787692" y="543283"/>
              <a:ext cx="12223010" cy="4560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411"/>
                </a:lnSpc>
              </a:pPr>
              <a:r>
                <a:rPr lang="en-US" sz="3865" dirty="0" err="1">
                  <a:solidFill>
                    <a:srgbClr val="000000"/>
                  </a:solidFill>
                  <a:ea typeface="Ancient signboards JP"/>
                </a:rPr>
                <a:t>颱風需要溫暖的海水，所以大多在熱帶地區形成。海水升溫為風暴提供更多能量，以致每次熱帶氣旋的風勢和破壞力都比過往猛烈</a:t>
              </a:r>
              <a:r>
                <a:rPr lang="en-US" sz="3865" dirty="0">
                  <a:solidFill>
                    <a:srgbClr val="000000"/>
                  </a:solidFill>
                  <a:ea typeface="Ancient signboards JP"/>
                </a:rPr>
                <a:t>。</a:t>
              </a:r>
            </a:p>
            <a:p>
              <a:pPr algn="just">
                <a:lnSpc>
                  <a:spcPts val="5411"/>
                </a:lnSpc>
              </a:pPr>
              <a:endParaRPr lang="en-US" sz="3865" dirty="0">
                <a:solidFill>
                  <a:srgbClr val="000000"/>
                </a:solidFill>
                <a:ea typeface="Ancient signboards JP"/>
              </a:endParaRP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54C95BA-4802-42E0-80BC-8362B5282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027818" y="3347535"/>
            <a:ext cx="9167258" cy="143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1"/>
              </a:lnSpc>
            </a:pPr>
            <a:endParaRPr/>
          </a:p>
          <a:p>
            <a:pPr algn="just">
              <a:lnSpc>
                <a:spcPts val="5411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10567981" y="2826564"/>
            <a:ext cx="4766611" cy="4763776"/>
            <a:chOff x="0" y="0"/>
            <a:chExt cx="1255404" cy="12546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hlinkClick r:id="rId3"/>
          </p:cNvPr>
          <p:cNvSpPr/>
          <p:nvPr/>
        </p:nvSpPr>
        <p:spPr>
          <a:xfrm>
            <a:off x="10845401" y="3102567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401930" y="2336654"/>
            <a:ext cx="8034147" cy="82296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71999" y="440351"/>
            <a:ext cx="9144000" cy="262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9"/>
              </a:lnSpc>
            </a:pPr>
            <a:r>
              <a:rPr lang="en-US" sz="13728" dirty="0" err="1">
                <a:solidFill>
                  <a:srgbClr val="D14256"/>
                </a:solidFill>
                <a:ea typeface="Ancient signboards JP"/>
              </a:rPr>
              <a:t>超級颶風</a:t>
            </a:r>
            <a:r>
              <a:rPr lang="en-US" sz="13728" dirty="0">
                <a:solidFill>
                  <a:srgbClr val="D14256"/>
                </a:solidFill>
                <a:ea typeface="Ancient signboards JP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8815" y="8048386"/>
            <a:ext cx="7604941" cy="1573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3"/>
              </a:lnSpc>
            </a:pPr>
            <a:r>
              <a:rPr lang="en-US" sz="4274" dirty="0">
                <a:solidFill>
                  <a:srgbClr val="FF9405"/>
                </a:solidFill>
                <a:latin typeface="Ancient signboards JP"/>
              </a:rPr>
              <a:t>Is Climate Change Supercharging Hurricanes? | Hot Mess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17769" y="3102567"/>
            <a:ext cx="1794891" cy="6042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參考短片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2AAD901-9832-403C-8276-24D35506C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901950" y="1956640"/>
            <a:ext cx="13928851" cy="7330235"/>
            <a:chOff x="0" y="-181866"/>
            <a:chExt cx="17910892" cy="977364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-181866"/>
              <a:ext cx="17910892" cy="9773648"/>
              <a:chOff x="0" y="-38100"/>
              <a:chExt cx="3752240" cy="204752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63437" y="517853"/>
                <a:ext cx="3688803" cy="1491576"/>
              </a:xfrm>
              <a:custGeom>
                <a:avLst/>
                <a:gdLst/>
                <a:ahLst/>
                <a:cxnLst/>
                <a:rect l="l" t="t" r="r" b="b"/>
                <a:pathLst>
                  <a:path w="3688803" h="1384466">
                    <a:moveTo>
                      <a:pt x="29898" y="0"/>
                    </a:moveTo>
                    <a:lnTo>
                      <a:pt x="3658905" y="0"/>
                    </a:lnTo>
                    <a:cubicBezTo>
                      <a:pt x="3666834" y="0"/>
                      <a:pt x="3674439" y="3150"/>
                      <a:pt x="3680046" y="8757"/>
                    </a:cubicBezTo>
                    <a:cubicBezTo>
                      <a:pt x="3685653" y="14364"/>
                      <a:pt x="3688803" y="21969"/>
                      <a:pt x="3688803" y="29898"/>
                    </a:cubicBezTo>
                    <a:lnTo>
                      <a:pt x="3688803" y="1354568"/>
                    </a:lnTo>
                    <a:cubicBezTo>
                      <a:pt x="3688803" y="1371080"/>
                      <a:pt x="3675417" y="1384466"/>
                      <a:pt x="3658905" y="1384466"/>
                    </a:cubicBezTo>
                    <a:lnTo>
                      <a:pt x="29898" y="1384466"/>
                    </a:lnTo>
                    <a:cubicBezTo>
                      <a:pt x="21969" y="1384466"/>
                      <a:pt x="14364" y="1381316"/>
                      <a:pt x="8757" y="1375709"/>
                    </a:cubicBezTo>
                    <a:cubicBezTo>
                      <a:pt x="3150" y="1370102"/>
                      <a:pt x="0" y="1362498"/>
                      <a:pt x="0" y="1354568"/>
                    </a:cubicBezTo>
                    <a:lnTo>
                      <a:pt x="0" y="29898"/>
                    </a:lnTo>
                    <a:cubicBezTo>
                      <a:pt x="0" y="13386"/>
                      <a:pt x="13386" y="0"/>
                      <a:pt x="2989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225" tIns="50225" rIns="50225" bIns="50225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20758" y="2737526"/>
              <a:ext cx="16372186" cy="6513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480"/>
                </a:lnSpc>
              </a:pPr>
              <a:r>
                <a:rPr lang="en-US" sz="3914" dirty="0" err="1">
                  <a:solidFill>
                    <a:srgbClr val="000000"/>
                  </a:solidFill>
                  <a:ea typeface="Ancient signboards JP"/>
                </a:rPr>
                <a:t>農業對糧食供應至關重要，溫度上升、缺乏水或養分，都會妨礙農作物的生長，令收成減少，而極端天氣更會破壞農作物，直接打擊糧食供應</a:t>
              </a:r>
              <a:r>
                <a:rPr lang="en-US" sz="3914" dirty="0">
                  <a:solidFill>
                    <a:srgbClr val="000000"/>
                  </a:solidFill>
                  <a:ea typeface="Ancient signboards JP"/>
                </a:rPr>
                <a:t>。</a:t>
              </a:r>
            </a:p>
            <a:p>
              <a:pPr algn="just">
                <a:lnSpc>
                  <a:spcPts val="5480"/>
                </a:lnSpc>
              </a:pPr>
              <a:r>
                <a:rPr lang="en-US" sz="3914" dirty="0" err="1">
                  <a:solidFill>
                    <a:srgbClr val="000000"/>
                  </a:solidFill>
                  <a:ea typeface="Ancient signboards JP"/>
                </a:rPr>
                <a:t>許多農民都是依靠耕作為家庭提供糧食，或是透過售賣特定的農作物來購買其他食品，衣物和進行貿易</a:t>
              </a:r>
              <a:r>
                <a:rPr lang="en-US" sz="3914" dirty="0">
                  <a:solidFill>
                    <a:srgbClr val="000000"/>
                  </a:solidFill>
                  <a:ea typeface="Ancient signboards JP"/>
                </a:rPr>
                <a:t>。</a:t>
              </a:r>
            </a:p>
            <a:p>
              <a:pPr algn="just">
                <a:lnSpc>
                  <a:spcPts val="5480"/>
                </a:lnSpc>
              </a:pPr>
              <a:r>
                <a:rPr lang="en-US" sz="3914" dirty="0" err="1">
                  <a:solidFill>
                    <a:srgbClr val="000000"/>
                  </a:solidFill>
                  <a:ea typeface="Ancient signboards JP"/>
                </a:rPr>
                <a:t>氣候變化更會直接影響貧困農戸，使威脅他們的糧食安全，及影響他們生計</a:t>
              </a:r>
              <a:r>
                <a:rPr lang="en-US" sz="3914" dirty="0">
                  <a:solidFill>
                    <a:srgbClr val="000000"/>
                  </a:solidFill>
                  <a:ea typeface="Ancient signboards JP"/>
                </a:rPr>
                <a:t>。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5394219"/>
            <a:ext cx="3363787" cy="4892781"/>
          </a:xfrm>
          <a:custGeom>
            <a:avLst/>
            <a:gdLst/>
            <a:ahLst/>
            <a:cxnLst/>
            <a:rect l="l" t="t" r="r" b="b"/>
            <a:pathLst>
              <a:path w="3363787" h="4892781">
                <a:moveTo>
                  <a:pt x="0" y="0"/>
                </a:moveTo>
                <a:lnTo>
                  <a:pt x="3363787" y="0"/>
                </a:lnTo>
                <a:lnTo>
                  <a:pt x="3363787" y="4892781"/>
                </a:lnTo>
                <a:lnTo>
                  <a:pt x="0" y="4892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3 - 氣候變化帶來什麼危機﹖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65348" y="1881732"/>
            <a:ext cx="5344178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糧食不足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CF5C0F2-AE89-40CB-BA75-43C0439C5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0800" y="6291916"/>
            <a:ext cx="9205748" cy="3376394"/>
            <a:chOff x="0" y="0"/>
            <a:chExt cx="2424559" cy="1095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4559" cy="1095869"/>
            </a:xfrm>
            <a:custGeom>
              <a:avLst/>
              <a:gdLst/>
              <a:ahLst/>
              <a:cxnLst/>
              <a:rect l="l" t="t" r="r" b="b"/>
              <a:pathLst>
                <a:path w="2424559" h="1095869">
                  <a:moveTo>
                    <a:pt x="42890" y="0"/>
                  </a:moveTo>
                  <a:lnTo>
                    <a:pt x="2381669" y="0"/>
                  </a:lnTo>
                  <a:cubicBezTo>
                    <a:pt x="2405356" y="0"/>
                    <a:pt x="2424559" y="19203"/>
                    <a:pt x="2424559" y="42890"/>
                  </a:cubicBezTo>
                  <a:lnTo>
                    <a:pt x="2424559" y="1052978"/>
                  </a:lnTo>
                  <a:cubicBezTo>
                    <a:pt x="2424559" y="1076666"/>
                    <a:pt x="2405356" y="1095869"/>
                    <a:pt x="2381669" y="1095869"/>
                  </a:cubicBezTo>
                  <a:lnTo>
                    <a:pt x="42890" y="1095869"/>
                  </a:lnTo>
                  <a:cubicBezTo>
                    <a:pt x="19203" y="1095869"/>
                    <a:pt x="0" y="1076666"/>
                    <a:pt x="0" y="1052978"/>
                  </a:cubicBezTo>
                  <a:lnTo>
                    <a:pt x="0" y="42890"/>
                  </a:lnTo>
                  <a:cubicBezTo>
                    <a:pt x="0" y="19203"/>
                    <a:pt x="19203" y="0"/>
                    <a:pt x="428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719288" y="4764616"/>
            <a:ext cx="3215497" cy="3215497"/>
          </a:xfrm>
          <a:custGeom>
            <a:avLst/>
            <a:gdLst/>
            <a:ahLst/>
            <a:cxnLst/>
            <a:rect l="l" t="t" r="r" b="b"/>
            <a:pathLst>
              <a:path w="3215497" h="3215497">
                <a:moveTo>
                  <a:pt x="0" y="0"/>
                </a:moveTo>
                <a:lnTo>
                  <a:pt x="3215497" y="0"/>
                </a:lnTo>
                <a:lnTo>
                  <a:pt x="3215497" y="3215497"/>
                </a:lnTo>
                <a:lnTo>
                  <a:pt x="0" y="32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51981">
            <a:off x="-1824114" y="5827807"/>
            <a:ext cx="6858651" cy="6755771"/>
          </a:xfrm>
          <a:custGeom>
            <a:avLst/>
            <a:gdLst/>
            <a:ahLst/>
            <a:cxnLst/>
            <a:rect l="l" t="t" r="r" b="b"/>
            <a:pathLst>
              <a:path w="6858651" h="6755771">
                <a:moveTo>
                  <a:pt x="0" y="0"/>
                </a:moveTo>
                <a:lnTo>
                  <a:pt x="6858652" y="0"/>
                </a:lnTo>
                <a:lnTo>
                  <a:pt x="6858652" y="6755772"/>
                </a:lnTo>
                <a:lnTo>
                  <a:pt x="0" y="6755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7224" y="873374"/>
            <a:ext cx="941024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dirty="0">
                <a:solidFill>
                  <a:srgbClr val="00AF6B"/>
                </a:solidFill>
                <a:latin typeface="Ancient signboards JP"/>
              </a:rPr>
              <a:t>01 - </a:t>
            </a:r>
            <a:r>
              <a:rPr lang="en-US" sz="6000" dirty="0" err="1">
                <a:solidFill>
                  <a:srgbClr val="00AF6B"/>
                </a:solidFill>
                <a:latin typeface="Ancient signboards JP"/>
              </a:rPr>
              <a:t>不可不知的六件事</a:t>
            </a:r>
            <a:r>
              <a:rPr lang="en-US" sz="6000" dirty="0">
                <a:solidFill>
                  <a:srgbClr val="00AF6B"/>
                </a:solidFill>
                <a:latin typeface="Ancient signboards JP"/>
              </a:rPr>
              <a:t>?</a:t>
            </a:r>
          </a:p>
          <a:p>
            <a:pPr algn="just"/>
            <a:r>
              <a:rPr lang="en-US" sz="6000" dirty="0">
                <a:solidFill>
                  <a:srgbClr val="00AF6B"/>
                </a:solidFill>
                <a:latin typeface="Ancient signboards JP"/>
              </a:rPr>
              <a:t>02 - </a:t>
            </a:r>
            <a:r>
              <a:rPr lang="en-US" sz="6000" dirty="0" err="1">
                <a:solidFill>
                  <a:srgbClr val="00AF6B"/>
                </a:solidFill>
                <a:latin typeface="Ancient signboards JP"/>
              </a:rPr>
              <a:t>短片分享</a:t>
            </a:r>
            <a:endParaRPr lang="en-US" sz="6000" dirty="0">
              <a:solidFill>
                <a:srgbClr val="00AF6B"/>
              </a:solidFill>
              <a:latin typeface="Ancient signboards JP"/>
            </a:endParaRPr>
          </a:p>
          <a:p>
            <a:pPr algn="just"/>
            <a:r>
              <a:rPr lang="en-US" sz="6000" dirty="0">
                <a:solidFill>
                  <a:srgbClr val="00AF6B"/>
                </a:solidFill>
                <a:latin typeface="Ancient signboards JP"/>
              </a:rPr>
              <a:t>03 - </a:t>
            </a:r>
            <a:r>
              <a:rPr lang="en-US" sz="6000" dirty="0" err="1">
                <a:solidFill>
                  <a:srgbClr val="00AF6B"/>
                </a:solidFill>
                <a:latin typeface="Ancient signboards JP"/>
              </a:rPr>
              <a:t>網上剪報</a:t>
            </a:r>
            <a:endParaRPr lang="en-US" sz="6000" dirty="0">
              <a:solidFill>
                <a:srgbClr val="00AF6B"/>
              </a:solidFill>
              <a:latin typeface="Ancient signboards JP"/>
            </a:endParaRPr>
          </a:p>
          <a:p>
            <a:pPr algn="just"/>
            <a:r>
              <a:rPr lang="en-US" sz="6000" dirty="0">
                <a:solidFill>
                  <a:srgbClr val="00AF6B"/>
                </a:solidFill>
                <a:latin typeface="Ancient signboards JP"/>
              </a:rPr>
              <a:t>04 - </a:t>
            </a:r>
            <a:r>
              <a:rPr lang="en-US" sz="6000" dirty="0" err="1">
                <a:solidFill>
                  <a:srgbClr val="00AF6B"/>
                </a:solidFill>
                <a:latin typeface="Ancient signboards JP"/>
              </a:rPr>
              <a:t>文章閲讀</a:t>
            </a:r>
            <a:endParaRPr lang="en-US" sz="6000" dirty="0">
              <a:solidFill>
                <a:srgbClr val="00AF6B"/>
              </a:solidFill>
              <a:latin typeface="Ancient signboards JP"/>
            </a:endParaRPr>
          </a:p>
          <a:p>
            <a:pPr algn="just"/>
            <a:r>
              <a:rPr lang="en-US" sz="6000" dirty="0">
                <a:solidFill>
                  <a:srgbClr val="00AF6B"/>
                </a:solidFill>
                <a:latin typeface="Ancient signboards JP"/>
              </a:rPr>
              <a:t>05 - </a:t>
            </a:r>
            <a:r>
              <a:rPr lang="en-US" sz="6000" dirty="0" err="1">
                <a:solidFill>
                  <a:srgbClr val="00AF6B"/>
                </a:solidFill>
                <a:latin typeface="Ancient signboards JP"/>
              </a:rPr>
              <a:t>國際救援工作與協作</a:t>
            </a:r>
            <a:endParaRPr lang="en-US" sz="6000" dirty="0">
              <a:solidFill>
                <a:srgbClr val="00AF6B"/>
              </a:solidFill>
              <a:latin typeface="Ancient signboards JP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968802" y="6546601"/>
            <a:ext cx="8069744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dirty="0" err="1">
                <a:solidFill>
                  <a:srgbClr val="00AF6B"/>
                </a:solidFill>
                <a:ea typeface="Ancient signboards JP"/>
              </a:rPr>
              <a:t>氣候危機</a:t>
            </a:r>
            <a:endParaRPr lang="en-US" sz="15000" dirty="0">
              <a:solidFill>
                <a:srgbClr val="00AF6B"/>
              </a:solidFill>
              <a:ea typeface="Ancient signboards JP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A5D8234-BF9A-4905-B126-06669EABF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915400" y="2781300"/>
            <a:ext cx="8797842" cy="5627566"/>
            <a:chOff x="0" y="0"/>
            <a:chExt cx="2490437" cy="16412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90437" cy="1641259"/>
            </a:xfrm>
            <a:custGeom>
              <a:avLst/>
              <a:gdLst/>
              <a:ahLst/>
              <a:cxnLst/>
              <a:rect l="l" t="t" r="r" b="b"/>
              <a:pathLst>
                <a:path w="2490437" h="1641259">
                  <a:moveTo>
                    <a:pt x="47107" y="0"/>
                  </a:moveTo>
                  <a:lnTo>
                    <a:pt x="2443331" y="0"/>
                  </a:lnTo>
                  <a:cubicBezTo>
                    <a:pt x="2469347" y="0"/>
                    <a:pt x="2490437" y="21090"/>
                    <a:pt x="2490437" y="47107"/>
                  </a:cubicBezTo>
                  <a:lnTo>
                    <a:pt x="2490437" y="1594153"/>
                  </a:lnTo>
                  <a:cubicBezTo>
                    <a:pt x="2490437" y="1620169"/>
                    <a:pt x="2469347" y="1641259"/>
                    <a:pt x="2443331" y="1641259"/>
                  </a:cubicBezTo>
                  <a:lnTo>
                    <a:pt x="47107" y="1641259"/>
                  </a:lnTo>
                  <a:cubicBezTo>
                    <a:pt x="21090" y="1641259"/>
                    <a:pt x="0" y="1620169"/>
                    <a:pt x="0" y="1594153"/>
                  </a:cubicBezTo>
                  <a:lnTo>
                    <a:pt x="0" y="47107"/>
                  </a:lnTo>
                  <a:cubicBezTo>
                    <a:pt x="0" y="21090"/>
                    <a:pt x="21090" y="0"/>
                    <a:pt x="471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7216" tIns="47216" rIns="47216" bIns="47216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93339" y="3928327"/>
            <a:ext cx="9391840" cy="8229600"/>
          </a:xfrm>
          <a:custGeom>
            <a:avLst/>
            <a:gdLst/>
            <a:ahLst/>
            <a:cxnLst/>
            <a:rect l="l" t="t" r="r" b="b"/>
            <a:pathLst>
              <a:path w="9391840" h="8229600">
                <a:moveTo>
                  <a:pt x="0" y="0"/>
                </a:moveTo>
                <a:lnTo>
                  <a:pt x="9391840" y="0"/>
                </a:lnTo>
                <a:lnTo>
                  <a:pt x="93918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448799" y="3223643"/>
            <a:ext cx="7902019" cy="527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1"/>
              </a:lnSpc>
            </a:pPr>
            <a:r>
              <a:rPr lang="en-US" sz="3679" dirty="0" err="1">
                <a:solidFill>
                  <a:srgbClr val="000000"/>
                </a:solidFill>
                <a:ea typeface="Ancient signboards JP"/>
              </a:rPr>
              <a:t>氣候變化改變降雨模式及水循環，全球暖化亦令加速水分蒸發，為某些地區帶來旱災，另一些帶來洪水</a:t>
            </a:r>
            <a:r>
              <a:rPr lang="en-US" sz="3679" dirty="0">
                <a:solidFill>
                  <a:srgbClr val="000000"/>
                </a:solidFill>
                <a:ea typeface="Ancient signboards JP"/>
              </a:rPr>
              <a:t>。</a:t>
            </a:r>
          </a:p>
          <a:p>
            <a:pPr algn="just">
              <a:lnSpc>
                <a:spcPts val="5151"/>
              </a:lnSpc>
            </a:pPr>
            <a:r>
              <a:rPr lang="en-US" sz="3679" dirty="0" err="1">
                <a:solidFill>
                  <a:srgbClr val="000000"/>
                </a:solidFill>
                <a:ea typeface="Ancient signboards JP"/>
              </a:rPr>
              <a:t>旱災令某些地區缺乏食水供應，威脅農業，及人民生存。洪水則有機會破壞儲水或衛生設施，或汚染食水資源，威脅清潔食水的供應</a:t>
            </a:r>
            <a:r>
              <a:rPr lang="en-US" sz="3679" dirty="0">
                <a:solidFill>
                  <a:srgbClr val="000000"/>
                </a:solidFill>
                <a:ea typeface="Ancient signboards JP"/>
              </a:rPr>
              <a:t>。</a:t>
            </a:r>
          </a:p>
          <a:p>
            <a:pPr algn="just"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ea typeface="Ancient signboards JP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3 - 氣候變化帶來什麼危機﹖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95600" y="2124212"/>
            <a:ext cx="3630617" cy="165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水資源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6902B7A-1A2F-402B-B7E0-5FF0B7706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34986" y="3135679"/>
            <a:ext cx="13646912" cy="3863029"/>
            <a:chOff x="0" y="0"/>
            <a:chExt cx="4054831" cy="1147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4831" cy="1147800"/>
            </a:xfrm>
            <a:custGeom>
              <a:avLst/>
              <a:gdLst/>
              <a:ahLst/>
              <a:cxnLst/>
              <a:rect l="l" t="t" r="r" b="b"/>
              <a:pathLst>
                <a:path w="4054831" h="1147800">
                  <a:moveTo>
                    <a:pt x="28932" y="0"/>
                  </a:moveTo>
                  <a:lnTo>
                    <a:pt x="4025898" y="0"/>
                  </a:lnTo>
                  <a:cubicBezTo>
                    <a:pt x="4033572" y="0"/>
                    <a:pt x="4040931" y="3048"/>
                    <a:pt x="4046357" y="8474"/>
                  </a:cubicBezTo>
                  <a:cubicBezTo>
                    <a:pt x="4051783" y="13900"/>
                    <a:pt x="4054831" y="21259"/>
                    <a:pt x="4054831" y="28932"/>
                  </a:cubicBezTo>
                  <a:lnTo>
                    <a:pt x="4054831" y="1118868"/>
                  </a:lnTo>
                  <a:cubicBezTo>
                    <a:pt x="4054831" y="1134847"/>
                    <a:pt x="4041877" y="1147800"/>
                    <a:pt x="4025898" y="1147800"/>
                  </a:cubicBezTo>
                  <a:lnTo>
                    <a:pt x="28932" y="1147800"/>
                  </a:lnTo>
                  <a:cubicBezTo>
                    <a:pt x="12953" y="1147800"/>
                    <a:pt x="0" y="1134847"/>
                    <a:pt x="0" y="1118868"/>
                  </a:cubicBezTo>
                  <a:lnTo>
                    <a:pt x="0" y="28932"/>
                  </a:lnTo>
                  <a:cubicBezTo>
                    <a:pt x="0" y="12953"/>
                    <a:pt x="12953" y="0"/>
                    <a:pt x="289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7216" tIns="47216" rIns="47216" bIns="47216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78358" y="3324731"/>
            <a:ext cx="12760166" cy="461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1"/>
              </a:lnSpc>
            </a:pPr>
            <a:r>
              <a:rPr lang="en-US" sz="3679">
                <a:solidFill>
                  <a:srgbClr val="000000"/>
                </a:solidFill>
                <a:ea typeface="Ancient signboards JP"/>
              </a:rPr>
              <a:t>全球各地都感受到氣候變化的威脅，但最受影響的是發展中國家的人民。發展中國家通常欠缺社會保障、完善的基礎設施、資源等。當國家遇上危機時，相比已發展國家，發展中國家的回彈力較低，所以它們難以適應和應付氣候變化所帶來的威脅。以下是發展中國家在氣候變化下正面對三種挑戰 :  </a:t>
            </a:r>
          </a:p>
          <a:p>
            <a:pPr algn="just">
              <a:lnSpc>
                <a:spcPts val="5151"/>
              </a:lnSpc>
            </a:pPr>
            <a:endParaRPr lang="en-US" sz="3679">
              <a:solidFill>
                <a:srgbClr val="000000"/>
              </a:solidFill>
              <a:ea typeface="Ancient signboards JP"/>
            </a:endParaRPr>
          </a:p>
          <a:p>
            <a:pPr algn="just">
              <a:lnSpc>
                <a:spcPts val="5151"/>
              </a:lnSpc>
            </a:pPr>
            <a:r>
              <a:rPr lang="en-US" sz="3679">
                <a:solidFill>
                  <a:srgbClr val="000000"/>
                </a:solidFill>
                <a:latin typeface="Ancient signboards JP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11667620" y="6193134"/>
            <a:ext cx="6740219" cy="5122566"/>
          </a:xfrm>
          <a:custGeom>
            <a:avLst/>
            <a:gdLst/>
            <a:ahLst/>
            <a:cxnLst/>
            <a:rect l="l" t="t" r="r" b="b"/>
            <a:pathLst>
              <a:path w="6740219" h="5122566">
                <a:moveTo>
                  <a:pt x="0" y="0"/>
                </a:moveTo>
                <a:lnTo>
                  <a:pt x="6740219" y="0"/>
                </a:lnTo>
                <a:lnTo>
                  <a:pt x="6740219" y="5122566"/>
                </a:lnTo>
                <a:lnTo>
                  <a:pt x="0" y="5122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4 - 誰是最大受害者﹖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16AD74C-3C1A-40CA-A1AA-F2941F6CB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407643" y="2296521"/>
            <a:ext cx="8381799" cy="6337742"/>
            <a:chOff x="0" y="0"/>
            <a:chExt cx="2490437" cy="1883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90437" cy="1883098"/>
            </a:xfrm>
            <a:custGeom>
              <a:avLst/>
              <a:gdLst/>
              <a:ahLst/>
              <a:cxnLst/>
              <a:rect l="l" t="t" r="r" b="b"/>
              <a:pathLst>
                <a:path w="2490437" h="1883098">
                  <a:moveTo>
                    <a:pt x="47107" y="0"/>
                  </a:moveTo>
                  <a:lnTo>
                    <a:pt x="2443331" y="0"/>
                  </a:lnTo>
                  <a:cubicBezTo>
                    <a:pt x="2469347" y="0"/>
                    <a:pt x="2490437" y="21090"/>
                    <a:pt x="2490437" y="47107"/>
                  </a:cubicBezTo>
                  <a:lnTo>
                    <a:pt x="2490437" y="1835991"/>
                  </a:lnTo>
                  <a:cubicBezTo>
                    <a:pt x="2490437" y="1862008"/>
                    <a:pt x="2469347" y="1883098"/>
                    <a:pt x="2443331" y="1883098"/>
                  </a:cubicBezTo>
                  <a:lnTo>
                    <a:pt x="47107" y="1883098"/>
                  </a:lnTo>
                  <a:cubicBezTo>
                    <a:pt x="21090" y="1883098"/>
                    <a:pt x="0" y="1862008"/>
                    <a:pt x="0" y="1835991"/>
                  </a:cubicBezTo>
                  <a:lnTo>
                    <a:pt x="0" y="47107"/>
                  </a:lnTo>
                  <a:cubicBezTo>
                    <a:pt x="0" y="21090"/>
                    <a:pt x="21090" y="0"/>
                    <a:pt x="471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7216" tIns="47216" rIns="47216" bIns="47216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51435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888" b="-3588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647533" y="2448389"/>
            <a:ext cx="7902019" cy="5925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1"/>
              </a:lnSpc>
            </a:pPr>
            <a:r>
              <a:rPr lang="en-US" sz="3679">
                <a:solidFill>
                  <a:srgbClr val="000000"/>
                </a:solidFill>
                <a:ea typeface="Ancient signboards JP"/>
              </a:rPr>
              <a:t>帝國學院商學院於2018做了一項研究，内容是關於氣候變化對發展中國家的經濟影響，而針對對象主要為V20國家。該研究指出，由於發展中國家容易受人為氣候變化影響，為了應對種種的影響，例如洪水或旱災，樣本中的國家在過去十年因此額外承受了400億美元的債務，它們在未來十年將面臨高達1680億美元的債務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4 - 誰是最大受害者﹖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5653" y="2644170"/>
            <a:ext cx="4648030" cy="165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經濟負擔</a:t>
            </a:r>
            <a:r>
              <a:rPr lang="en-US" sz="8581" dirty="0">
                <a:solidFill>
                  <a:srgbClr val="FF9405"/>
                </a:solidFill>
                <a:ea typeface="Ancient signboards JP"/>
              </a:rPr>
              <a:t> 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39F1176-6B4E-41E3-AE3E-28D6B5721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250552">
            <a:off x="13735299" y="6989313"/>
            <a:ext cx="5666801" cy="5708316"/>
          </a:xfrm>
          <a:custGeom>
            <a:avLst/>
            <a:gdLst/>
            <a:ahLst/>
            <a:cxnLst/>
            <a:rect l="l" t="t" r="r" b="b"/>
            <a:pathLst>
              <a:path w="5666801" h="5708316">
                <a:moveTo>
                  <a:pt x="0" y="0"/>
                </a:moveTo>
                <a:lnTo>
                  <a:pt x="5666801" y="0"/>
                </a:lnTo>
                <a:lnTo>
                  <a:pt x="5666801" y="5708316"/>
                </a:lnTo>
                <a:lnTo>
                  <a:pt x="0" y="5708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36899" y="2761612"/>
            <a:ext cx="4766611" cy="4763776"/>
            <a:chOff x="0" y="0"/>
            <a:chExt cx="1255404" cy="12546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hlinkClick r:id="rId5"/>
          </p:cNvPr>
          <p:cNvSpPr/>
          <p:nvPr/>
        </p:nvSpPr>
        <p:spPr>
          <a:xfrm>
            <a:off x="1914319" y="3037615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883904" y="2761612"/>
            <a:ext cx="4766611" cy="4763776"/>
            <a:chOff x="0" y="0"/>
            <a:chExt cx="1255404" cy="12546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>
            <a:hlinkClick r:id="rId7"/>
          </p:cNvPr>
          <p:cNvSpPr/>
          <p:nvPr/>
        </p:nvSpPr>
        <p:spPr>
          <a:xfrm>
            <a:off x="8161324" y="3037615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1" y="0"/>
                </a:lnTo>
                <a:lnTo>
                  <a:pt x="4211771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22124" y="950498"/>
            <a:ext cx="10904515" cy="91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5813" dirty="0" err="1">
                <a:solidFill>
                  <a:srgbClr val="00AF6B"/>
                </a:solidFill>
                <a:ea typeface="Ancient signboards JP"/>
              </a:rPr>
              <a:t>經濟負擔</a:t>
            </a:r>
            <a:r>
              <a:rPr lang="en-US" sz="5813" dirty="0">
                <a:solidFill>
                  <a:srgbClr val="00AF6B"/>
                </a:solidFill>
                <a:ea typeface="Ancient signboards JP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33446" y="715035"/>
            <a:ext cx="1947291" cy="6042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延伸閲讀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66026" y="7666948"/>
            <a:ext cx="5908356" cy="182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3320">
                <a:solidFill>
                  <a:srgbClr val="FF9405"/>
                </a:solidFill>
                <a:latin typeface="Ancient signboards JP"/>
              </a:rPr>
              <a:t>UNFCCC - Climate Change is Driving Debt for Developing Countries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13031" y="7666948"/>
            <a:ext cx="5908356" cy="2410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3320" dirty="0">
                <a:solidFill>
                  <a:srgbClr val="FF9405"/>
                </a:solidFill>
                <a:latin typeface="Ancient signboards JP"/>
              </a:rPr>
              <a:t>Imperial College London - Developing Countries Face Rising Payments Due to Climate Change, Says Report 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0E8FAA7-DC37-42E2-9B96-34A490ED9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647533" y="2431412"/>
            <a:ext cx="8381799" cy="5015105"/>
            <a:chOff x="0" y="0"/>
            <a:chExt cx="2490437" cy="14901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90437" cy="1490110"/>
            </a:xfrm>
            <a:custGeom>
              <a:avLst/>
              <a:gdLst/>
              <a:ahLst/>
              <a:cxnLst/>
              <a:rect l="l" t="t" r="r" b="b"/>
              <a:pathLst>
                <a:path w="2490437" h="1490110">
                  <a:moveTo>
                    <a:pt x="47107" y="0"/>
                  </a:moveTo>
                  <a:lnTo>
                    <a:pt x="2443331" y="0"/>
                  </a:lnTo>
                  <a:cubicBezTo>
                    <a:pt x="2469347" y="0"/>
                    <a:pt x="2490437" y="21090"/>
                    <a:pt x="2490437" y="47107"/>
                  </a:cubicBezTo>
                  <a:lnTo>
                    <a:pt x="2490437" y="1443004"/>
                  </a:lnTo>
                  <a:cubicBezTo>
                    <a:pt x="2490437" y="1469020"/>
                    <a:pt x="2469347" y="1490110"/>
                    <a:pt x="2443331" y="1490110"/>
                  </a:cubicBezTo>
                  <a:lnTo>
                    <a:pt x="47107" y="1490110"/>
                  </a:lnTo>
                  <a:cubicBezTo>
                    <a:pt x="21090" y="1490110"/>
                    <a:pt x="0" y="1469020"/>
                    <a:pt x="0" y="1443004"/>
                  </a:cubicBezTo>
                  <a:lnTo>
                    <a:pt x="0" y="47107"/>
                  </a:lnTo>
                  <a:cubicBezTo>
                    <a:pt x="0" y="21090"/>
                    <a:pt x="21090" y="0"/>
                    <a:pt x="471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7216" tIns="47216" rIns="47216" bIns="47216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5705" y="3400827"/>
            <a:ext cx="7995301" cy="7341140"/>
          </a:xfrm>
          <a:custGeom>
            <a:avLst/>
            <a:gdLst/>
            <a:ahLst/>
            <a:cxnLst/>
            <a:rect l="l" t="t" r="r" b="b"/>
            <a:pathLst>
              <a:path w="7995301" h="7341140">
                <a:moveTo>
                  <a:pt x="0" y="0"/>
                </a:moveTo>
                <a:lnTo>
                  <a:pt x="7995301" y="0"/>
                </a:lnTo>
                <a:lnTo>
                  <a:pt x="7995301" y="7341140"/>
                </a:lnTo>
                <a:lnTo>
                  <a:pt x="0" y="7341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169287" y="2955381"/>
            <a:ext cx="7902019" cy="461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1"/>
              </a:lnSpc>
            </a:pPr>
            <a:r>
              <a:rPr lang="en-US" sz="3679" dirty="0">
                <a:solidFill>
                  <a:srgbClr val="000000"/>
                </a:solidFill>
                <a:ea typeface="Ancient signboards JP"/>
              </a:rPr>
              <a:t>氣候變化對農業影響甚大，溫度上升，或者缺乏水和養分，都會妨礙農作物的生長，令收成減少。發展中國家欠缺資源、科技及政策幫助農業適應氣候變化，維持農産量和農民生計，所以農業更容易受氣候變化所威脅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4 - 誰是最大受害者﹖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72175" y="1807056"/>
            <a:ext cx="6835468" cy="165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糧食供應不足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011997B-DF07-4EDD-9C00-4A64A720E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2581339"/>
            <a:ext cx="7933335" cy="5124321"/>
          </a:xfrm>
          <a:custGeom>
            <a:avLst/>
            <a:gdLst/>
            <a:ahLst/>
            <a:cxnLst/>
            <a:rect l="l" t="t" r="r" b="b"/>
            <a:pathLst>
              <a:path w="7933335" h="5124321">
                <a:moveTo>
                  <a:pt x="0" y="0"/>
                </a:moveTo>
                <a:lnTo>
                  <a:pt x="7933335" y="0"/>
                </a:lnTo>
                <a:lnTo>
                  <a:pt x="7933335" y="5124322"/>
                </a:lnTo>
                <a:lnTo>
                  <a:pt x="0" y="5124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05483" y="3073921"/>
            <a:ext cx="8381799" cy="4755949"/>
            <a:chOff x="0" y="0"/>
            <a:chExt cx="11175732" cy="634126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175732" cy="5871701"/>
              <a:chOff x="0" y="0"/>
              <a:chExt cx="2490437" cy="130846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490437" cy="1308469"/>
              </a:xfrm>
              <a:custGeom>
                <a:avLst/>
                <a:gdLst/>
                <a:ahLst/>
                <a:cxnLst/>
                <a:rect l="l" t="t" r="r" b="b"/>
                <a:pathLst>
                  <a:path w="2490437" h="1308469">
                    <a:moveTo>
                      <a:pt x="47107" y="0"/>
                    </a:moveTo>
                    <a:lnTo>
                      <a:pt x="2443331" y="0"/>
                    </a:lnTo>
                    <a:cubicBezTo>
                      <a:pt x="2469347" y="0"/>
                      <a:pt x="2490437" y="21090"/>
                      <a:pt x="2490437" y="47107"/>
                    </a:cubicBezTo>
                    <a:lnTo>
                      <a:pt x="2490437" y="1261363"/>
                    </a:lnTo>
                    <a:cubicBezTo>
                      <a:pt x="2490437" y="1287379"/>
                      <a:pt x="2469347" y="1308469"/>
                      <a:pt x="2443331" y="1308469"/>
                    </a:cubicBezTo>
                    <a:lnTo>
                      <a:pt x="47107" y="1308469"/>
                    </a:lnTo>
                    <a:cubicBezTo>
                      <a:pt x="21090" y="1308469"/>
                      <a:pt x="0" y="1287379"/>
                      <a:pt x="0" y="1261363"/>
                    </a:cubicBezTo>
                    <a:lnTo>
                      <a:pt x="0" y="47107"/>
                    </a:lnTo>
                    <a:cubicBezTo>
                      <a:pt x="0" y="21090"/>
                      <a:pt x="21090" y="0"/>
                      <a:pt x="4710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7216" tIns="47216" rIns="47216" bIns="47216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19853" y="277819"/>
              <a:ext cx="10536025" cy="6063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151"/>
                </a:lnSpc>
              </a:pP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直至</a:t>
              </a:r>
              <a:r>
                <a:rPr lang="en-US" sz="3679" dirty="0">
                  <a:solidFill>
                    <a:srgbClr val="FF6B00"/>
                  </a:solidFill>
                  <a:latin typeface="Ancient signboards JP"/>
                </a:rPr>
                <a:t>2050年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，全球因為氣候變化的影響，農産量將面臨不同變化。大部份位於亞洲、中東、非洲以及南美的國家的都是發展中國家，而它們將面臨農産量下降。例如 : 西非國家和印度的農産量將分別下降2.9% 和2.6%。</a:t>
              </a:r>
            </a:p>
            <a:p>
              <a:pPr algn="just">
                <a:lnSpc>
                  <a:spcPts val="5151"/>
                </a:lnSpc>
              </a:pPr>
              <a:endParaRPr lang="en-US" sz="3679" dirty="0">
                <a:solidFill>
                  <a:srgbClr val="000000"/>
                </a:solidFill>
                <a:ea typeface="Ancient signboards JP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3653466" y="7312575"/>
            <a:ext cx="2920308" cy="165122"/>
          </a:xfrm>
          <a:custGeom>
            <a:avLst/>
            <a:gdLst/>
            <a:ahLst/>
            <a:cxnLst/>
            <a:rect l="l" t="t" r="r" b="b"/>
            <a:pathLst>
              <a:path w="2920308" h="165122">
                <a:moveTo>
                  <a:pt x="0" y="0"/>
                </a:moveTo>
                <a:lnTo>
                  <a:pt x="2920308" y="0"/>
                </a:lnTo>
                <a:lnTo>
                  <a:pt x="2920308" y="165122"/>
                </a:lnTo>
                <a:lnTo>
                  <a:pt x="0" y="16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30063" r="-171660" b="-7329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58337" y="7562786"/>
            <a:ext cx="1461226" cy="697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1"/>
              </a:lnSpc>
            </a:pPr>
            <a:r>
              <a:rPr lang="en-US" sz="3679">
                <a:solidFill>
                  <a:srgbClr val="000000"/>
                </a:solidFill>
                <a:ea typeface="Ancient signboards JP"/>
              </a:rPr>
              <a:t>農産量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80008" y="7562786"/>
            <a:ext cx="973282" cy="697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1"/>
              </a:lnSpc>
            </a:pPr>
            <a:r>
              <a:rPr lang="en-US" sz="3679">
                <a:solidFill>
                  <a:srgbClr val="C54F3B"/>
                </a:solidFill>
                <a:ea typeface="Ancient signboards JP"/>
              </a:rPr>
              <a:t>下降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41791" y="7562786"/>
            <a:ext cx="973282" cy="697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1"/>
              </a:lnSpc>
            </a:pPr>
            <a:r>
              <a:rPr lang="en-US" sz="3679">
                <a:solidFill>
                  <a:srgbClr val="2B8F57"/>
                </a:solidFill>
                <a:ea typeface="Ancient signboards JP"/>
              </a:rPr>
              <a:t>上升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3353291" y="7982775"/>
            <a:ext cx="110504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>
            <a:off x="5919564" y="7982775"/>
            <a:ext cx="12222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CFE9025-EFBE-4AC8-9F0E-08BFBD7D1EB9}"/>
              </a:ext>
            </a:extLst>
          </p:cNvPr>
          <p:cNvSpPr txBox="1"/>
          <p:nvPr/>
        </p:nvSpPr>
        <p:spPr>
          <a:xfrm>
            <a:off x="5305570" y="913333"/>
            <a:ext cx="6835468" cy="165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糧食供應不足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3B73CDD8-5E75-422B-B320-E372D3AEF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52303" y="3464251"/>
            <a:ext cx="7165397" cy="7074201"/>
          </a:xfrm>
          <a:custGeom>
            <a:avLst/>
            <a:gdLst/>
            <a:ahLst/>
            <a:cxnLst/>
            <a:rect l="l" t="t" r="r" b="b"/>
            <a:pathLst>
              <a:path w="7165397" h="7074201">
                <a:moveTo>
                  <a:pt x="0" y="0"/>
                </a:moveTo>
                <a:lnTo>
                  <a:pt x="7165397" y="0"/>
                </a:lnTo>
                <a:lnTo>
                  <a:pt x="7165397" y="7074201"/>
                </a:lnTo>
                <a:lnTo>
                  <a:pt x="0" y="707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315838" y="4267175"/>
            <a:ext cx="8381799" cy="4046190"/>
            <a:chOff x="0" y="0"/>
            <a:chExt cx="11175732" cy="53949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175732" cy="5394920"/>
              <a:chOff x="0" y="0"/>
              <a:chExt cx="2490437" cy="120222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490437" cy="1202222"/>
              </a:xfrm>
              <a:custGeom>
                <a:avLst/>
                <a:gdLst/>
                <a:ahLst/>
                <a:cxnLst/>
                <a:rect l="l" t="t" r="r" b="b"/>
                <a:pathLst>
                  <a:path w="2490437" h="1202222">
                    <a:moveTo>
                      <a:pt x="47107" y="0"/>
                    </a:moveTo>
                    <a:lnTo>
                      <a:pt x="2443331" y="0"/>
                    </a:lnTo>
                    <a:cubicBezTo>
                      <a:pt x="2469347" y="0"/>
                      <a:pt x="2490437" y="21090"/>
                      <a:pt x="2490437" y="47107"/>
                    </a:cubicBezTo>
                    <a:lnTo>
                      <a:pt x="2490437" y="1155115"/>
                    </a:lnTo>
                    <a:cubicBezTo>
                      <a:pt x="2490437" y="1181132"/>
                      <a:pt x="2469347" y="1202222"/>
                      <a:pt x="2443331" y="1202222"/>
                    </a:cubicBezTo>
                    <a:lnTo>
                      <a:pt x="47107" y="1202222"/>
                    </a:lnTo>
                    <a:cubicBezTo>
                      <a:pt x="21090" y="1202222"/>
                      <a:pt x="0" y="1181132"/>
                      <a:pt x="0" y="1155115"/>
                    </a:cubicBezTo>
                    <a:lnTo>
                      <a:pt x="0" y="47107"/>
                    </a:lnTo>
                    <a:cubicBezTo>
                      <a:pt x="0" y="21090"/>
                      <a:pt x="21090" y="0"/>
                      <a:pt x="4710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7216" tIns="47216" rIns="47216" bIns="47216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19853" y="-2291"/>
              <a:ext cx="10536025" cy="5241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151"/>
                </a:lnSpc>
              </a:pP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在發展中國家，面對貧窮及糧食不足的人口大多依賴農業生産及天然資源維持生活，包括以耕作提供食物，或賺取金錢來購買其他糧食。發展中國家的農業生産下降，將威脅人民的糧食供應，嚴重更可造成糧食危機。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4 - 誰是最大受害者﹖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05200" y="1973635"/>
            <a:ext cx="6835468" cy="165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糧食供應不足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3592D5B-D7A3-4D43-A7CA-48853D4C0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99573" y="2761612"/>
            <a:ext cx="4766611" cy="4763776"/>
            <a:chOff x="0" y="0"/>
            <a:chExt cx="1255404" cy="1254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53906" y="2761612"/>
            <a:ext cx="4766611" cy="4763776"/>
            <a:chOff x="0" y="0"/>
            <a:chExt cx="1255404" cy="1254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hlinkClick r:id="rId3"/>
          </p:cNvPr>
          <p:cNvSpPr/>
          <p:nvPr/>
        </p:nvSpPr>
        <p:spPr>
          <a:xfrm>
            <a:off x="1876993" y="3037615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>
            <a:hlinkClick r:id="rId5"/>
          </p:cNvPr>
          <p:cNvSpPr/>
          <p:nvPr/>
        </p:nvSpPr>
        <p:spPr>
          <a:xfrm>
            <a:off x="8231326" y="3037615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96383" y="5493215"/>
            <a:ext cx="4891617" cy="4793785"/>
          </a:xfrm>
          <a:custGeom>
            <a:avLst/>
            <a:gdLst/>
            <a:ahLst/>
            <a:cxnLst/>
            <a:rect l="l" t="t" r="r" b="b"/>
            <a:pathLst>
              <a:path w="4891617" h="4793785">
                <a:moveTo>
                  <a:pt x="0" y="0"/>
                </a:moveTo>
                <a:lnTo>
                  <a:pt x="4891617" y="0"/>
                </a:lnTo>
                <a:lnTo>
                  <a:pt x="4891617" y="4793785"/>
                </a:lnTo>
                <a:lnTo>
                  <a:pt x="0" y="47937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22124" y="950498"/>
            <a:ext cx="10904515" cy="91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5813">
                <a:solidFill>
                  <a:srgbClr val="00AF6B"/>
                </a:solidFill>
                <a:ea typeface="Ancient signboards JP"/>
              </a:rPr>
              <a:t>糧食供應不足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39082" y="1707403"/>
            <a:ext cx="3796257" cy="105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FF9405"/>
                </a:solidFill>
                <a:ea typeface="Ancient signboards JP"/>
              </a:rPr>
              <a:t>延伸閲讀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7666948"/>
            <a:ext cx="5908356" cy="182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3320">
                <a:solidFill>
                  <a:srgbClr val="FF9405"/>
                </a:solidFill>
                <a:latin typeface="Ancient signboards JP"/>
              </a:rPr>
              <a:t>World Vision - The Devastating Effects of Climate Change in Angola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83033" y="7666948"/>
            <a:ext cx="5908356" cy="182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3320">
                <a:solidFill>
                  <a:srgbClr val="FF9405"/>
                </a:solidFill>
                <a:latin typeface="Ancient signboards JP"/>
              </a:rPr>
              <a:t>CNBC - UN Report Identifies Where Global Harvests Will Rise and Fall by 2050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84749" y="1707403"/>
            <a:ext cx="3796257" cy="105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FF9405"/>
                </a:solidFill>
                <a:ea typeface="Ancient signboards JP"/>
              </a:rPr>
              <a:t>參考短片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E01BEE3-26BB-4A31-B51B-68CD00D5B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1000" y="5888808"/>
            <a:ext cx="4754802" cy="4398192"/>
          </a:xfrm>
          <a:custGeom>
            <a:avLst/>
            <a:gdLst/>
            <a:ahLst/>
            <a:cxnLst/>
            <a:rect l="l" t="t" r="r" b="b"/>
            <a:pathLst>
              <a:path w="6896205" h="6378990">
                <a:moveTo>
                  <a:pt x="0" y="0"/>
                </a:moveTo>
                <a:lnTo>
                  <a:pt x="6896205" y="0"/>
                </a:lnTo>
                <a:lnTo>
                  <a:pt x="6896205" y="6378990"/>
                </a:lnTo>
                <a:lnTo>
                  <a:pt x="0" y="6378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96202" y="2596690"/>
            <a:ext cx="8381799" cy="6266520"/>
            <a:chOff x="-2281922" y="-170972"/>
            <a:chExt cx="11175732" cy="8355359"/>
          </a:xfrm>
        </p:grpSpPr>
        <p:grpSp>
          <p:nvGrpSpPr>
            <p:cNvPr id="5" name="Group 5"/>
            <p:cNvGrpSpPr/>
            <p:nvPr/>
          </p:nvGrpSpPr>
          <p:grpSpPr>
            <a:xfrm>
              <a:off x="-2281922" y="-170972"/>
              <a:ext cx="11175732" cy="8355359"/>
              <a:chOff x="-508511" y="-38100"/>
              <a:chExt cx="2490437" cy="18619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508511" y="386597"/>
                <a:ext cx="2490437" cy="1437239"/>
              </a:xfrm>
              <a:custGeom>
                <a:avLst/>
                <a:gdLst/>
                <a:ahLst/>
                <a:cxnLst/>
                <a:rect l="l" t="t" r="r" b="b"/>
                <a:pathLst>
                  <a:path w="2490437" h="1437239">
                    <a:moveTo>
                      <a:pt x="47107" y="0"/>
                    </a:moveTo>
                    <a:lnTo>
                      <a:pt x="2443331" y="0"/>
                    </a:lnTo>
                    <a:cubicBezTo>
                      <a:pt x="2469347" y="0"/>
                      <a:pt x="2490437" y="21090"/>
                      <a:pt x="2490437" y="47107"/>
                    </a:cubicBezTo>
                    <a:lnTo>
                      <a:pt x="2490437" y="1390132"/>
                    </a:lnTo>
                    <a:cubicBezTo>
                      <a:pt x="2490437" y="1416149"/>
                      <a:pt x="2469347" y="1437239"/>
                      <a:pt x="2443331" y="1437239"/>
                    </a:cubicBezTo>
                    <a:lnTo>
                      <a:pt x="47107" y="1437239"/>
                    </a:lnTo>
                    <a:cubicBezTo>
                      <a:pt x="21090" y="1437239"/>
                      <a:pt x="0" y="1416149"/>
                      <a:pt x="0" y="1390132"/>
                    </a:cubicBezTo>
                    <a:lnTo>
                      <a:pt x="0" y="47107"/>
                    </a:lnTo>
                    <a:cubicBezTo>
                      <a:pt x="0" y="21090"/>
                      <a:pt x="21090" y="0"/>
                      <a:pt x="4710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7216" tIns="47216" rIns="47216" bIns="47216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-1962071" y="1873557"/>
              <a:ext cx="10536025" cy="6111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151"/>
                </a:lnSpc>
              </a:pPr>
              <a:r>
                <a:rPr lang="en-US" sz="3679" dirty="0" err="1">
                  <a:solidFill>
                    <a:srgbClr val="000000"/>
                  </a:solidFill>
                  <a:ea typeface="Ancient signboards JP"/>
                </a:rPr>
                <a:t>氣候變化威脅天然資源的供應，例如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 : 糧食及食水，亦引發更頻繁和嚴重的自然災害，對於某些地區更威脅人民生存，迫使他們離開家園，尋覓可居住的環境，甚至要遷移到其他國家，尋求庇護，他們被稱為氣候移民 (Climate Migrant)。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4 - 誰是最大受害者﹖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96331" y="2085444"/>
            <a:ext cx="6886339" cy="165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人民流離失所</a:t>
            </a:r>
            <a:r>
              <a:rPr lang="en-US" sz="8581" dirty="0">
                <a:solidFill>
                  <a:srgbClr val="FF9405"/>
                </a:solidFill>
                <a:ea typeface="Ancient signboards JP"/>
              </a:rPr>
              <a:t> 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E6D629C-CDF8-4429-866F-4F35EEB9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954000" y="5829300"/>
            <a:ext cx="4985956" cy="4152900"/>
          </a:xfrm>
          <a:custGeom>
            <a:avLst/>
            <a:gdLst/>
            <a:ahLst/>
            <a:cxnLst/>
            <a:rect l="l" t="t" r="r" b="b"/>
            <a:pathLst>
              <a:path w="5976556" h="5229487">
                <a:moveTo>
                  <a:pt x="0" y="0"/>
                </a:moveTo>
                <a:lnTo>
                  <a:pt x="5976556" y="0"/>
                </a:lnTo>
                <a:lnTo>
                  <a:pt x="5976556" y="5229487"/>
                </a:lnTo>
                <a:lnTo>
                  <a:pt x="0" y="52294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49186" y="1316149"/>
            <a:ext cx="14945315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zh-TW" altLang="en-US" sz="5066" dirty="0">
                <a:solidFill>
                  <a:srgbClr val="00AF6B"/>
                </a:solidFill>
                <a:latin typeface="Ancient signboards JP" panose="02020500000000000000" charset="-128"/>
                <a:ea typeface="Ancient signboards JP" panose="02020500000000000000" charset="-128"/>
              </a:rPr>
              <a:t>根據</a:t>
            </a:r>
            <a:r>
              <a:rPr lang="zh-HK" altLang="en-US" sz="5066" dirty="0">
                <a:solidFill>
                  <a:srgbClr val="00AF6B"/>
                </a:solidFill>
                <a:latin typeface="Ancient signboards JP" panose="02020500000000000000" charset="-128"/>
                <a:ea typeface="Ancient signboards JP" panose="02020500000000000000" charset="-128"/>
              </a:rPr>
              <a:t>聯合國難民署</a:t>
            </a:r>
            <a:r>
              <a:rPr lang="en-US" altLang="zh-HK" sz="5066" dirty="0">
                <a:solidFill>
                  <a:srgbClr val="00AF6B"/>
                </a:solidFill>
                <a:latin typeface="Ancient signboards JP" panose="02020500000000000000" charset="-128"/>
                <a:ea typeface="Ancient signboards JP" panose="02020500000000000000" charset="-128"/>
              </a:rPr>
              <a:t>2021</a:t>
            </a:r>
            <a:r>
              <a:rPr lang="zh-HK" altLang="en-US" sz="5066" dirty="0">
                <a:solidFill>
                  <a:srgbClr val="00AF6B"/>
                </a:solidFill>
                <a:latin typeface="Ancient signboards JP" panose="02020500000000000000" charset="-128"/>
                <a:ea typeface="Ancient signboards JP" panose="02020500000000000000" charset="-128"/>
              </a:rPr>
              <a:t>年</a:t>
            </a:r>
            <a:r>
              <a:rPr lang="en-US" altLang="zh-HK" sz="5066" dirty="0">
                <a:solidFill>
                  <a:srgbClr val="00AF6B"/>
                </a:solidFill>
                <a:latin typeface="Ancient signboards JP" panose="02020500000000000000" charset="-128"/>
                <a:ea typeface="Ancient signboards JP" panose="02020500000000000000" charset="-128"/>
              </a:rPr>
              <a:t>4</a:t>
            </a:r>
            <a:r>
              <a:rPr lang="zh-HK" altLang="en-US" sz="5066" dirty="0">
                <a:solidFill>
                  <a:srgbClr val="00AF6B"/>
                </a:solidFill>
                <a:latin typeface="Ancient signboards JP" panose="02020500000000000000" charset="-128"/>
                <a:ea typeface="Ancient signboards JP" panose="02020500000000000000" charset="-128"/>
              </a:rPr>
              <a:t>月發布的報告顯示</a:t>
            </a:r>
            <a:br>
              <a:rPr lang="en-US" altLang="zh-HK" sz="5066" dirty="0">
                <a:solidFill>
                  <a:srgbClr val="00AF6B"/>
                </a:solidFill>
                <a:latin typeface="Ancient signboards JP"/>
              </a:rPr>
            </a:b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2021年,有關天然災害引致的移民個案已達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05200" y="2691712"/>
            <a:ext cx="6886339" cy="13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>
                <a:solidFill>
                  <a:srgbClr val="FF9405"/>
                </a:solidFill>
                <a:latin typeface="Ancient signboards JP"/>
              </a:rPr>
              <a:t>21,500,000宗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9186" y="4540033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ea typeface="Ancient signboards JP"/>
              </a:rPr>
              <a:t>當中因為嚴重旱災而離開家的人大約有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05199" y="5680833"/>
            <a:ext cx="6886339" cy="13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>
                <a:solidFill>
                  <a:srgbClr val="FF9405"/>
                </a:solidFill>
                <a:latin typeface="Ancient signboards JP"/>
              </a:rPr>
              <a:t>2,100,000人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3000" y="7565913"/>
            <a:ext cx="11405348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 err="1">
                <a:solidFill>
                  <a:srgbClr val="00AF6B"/>
                </a:solidFill>
                <a:ea typeface="Ancient signboards JP"/>
              </a:rPr>
              <a:t>這些很多來自</a:t>
            </a:r>
            <a:r>
              <a:rPr lang="zh-HK" altLang="en-US" sz="5066" dirty="0">
                <a:solidFill>
                  <a:srgbClr val="00AF6B"/>
                </a:solidFill>
                <a:ea typeface="Ancient signboards JP"/>
              </a:rPr>
              <a:t>埃塞俄比亞</a:t>
            </a:r>
            <a:r>
              <a:rPr lang="en-US" sz="5066" dirty="0" err="1">
                <a:solidFill>
                  <a:srgbClr val="00AF6B"/>
                </a:solidFill>
                <a:ea typeface="Ancient signboards JP"/>
              </a:rPr>
              <a:t>和索馬里</a:t>
            </a:r>
            <a:endParaRPr lang="en-US" sz="5066" dirty="0">
              <a:solidFill>
                <a:srgbClr val="00AF6B"/>
              </a:solidFill>
              <a:ea typeface="Ancient signboards JP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7542BCF-CCCD-4C3E-BEB9-34742A7D4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90600" y="2154384"/>
            <a:ext cx="15700355" cy="7686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32"/>
              </a:lnSpc>
            </a:pP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1 - </a:t>
            </a:r>
            <a:r>
              <a:rPr lang="en-US" sz="5066" dirty="0" err="1">
                <a:solidFill>
                  <a:schemeClr val="accent6">
                    <a:lumMod val="75000"/>
                  </a:schemeClr>
                </a:solidFill>
                <a:ea typeface="Ancient signboards JP"/>
              </a:rPr>
              <a:t>氣候變化</a:t>
            </a:r>
            <a:r>
              <a:rPr lang="en-US" sz="5066" dirty="0" err="1">
                <a:solidFill>
                  <a:srgbClr val="000000"/>
                </a:solidFill>
                <a:ea typeface="Ancient signboards JP"/>
              </a:rPr>
              <a:t>、</a:t>
            </a:r>
            <a:r>
              <a:rPr lang="en-US" sz="5066" dirty="0" err="1">
                <a:solidFill>
                  <a:schemeClr val="accent6">
                    <a:lumMod val="75000"/>
                  </a:schemeClr>
                </a:solidFill>
                <a:ea typeface="Ancient signboards JP"/>
              </a:rPr>
              <a:t>全球暖化</a:t>
            </a:r>
            <a:r>
              <a:rPr lang="en-US" sz="5066" dirty="0" err="1">
                <a:solidFill>
                  <a:srgbClr val="000000"/>
                </a:solidFill>
                <a:ea typeface="Ancient signboards JP"/>
              </a:rPr>
              <a:t>和</a:t>
            </a:r>
            <a:r>
              <a:rPr lang="en-US" sz="5066" dirty="0" err="1">
                <a:solidFill>
                  <a:schemeClr val="accent6">
                    <a:lumMod val="75000"/>
                  </a:schemeClr>
                </a:solidFill>
                <a:ea typeface="Ancient signboards JP"/>
              </a:rPr>
              <a:t>極端天氣</a:t>
            </a:r>
            <a:r>
              <a:rPr lang="en-US" sz="5066" dirty="0" err="1">
                <a:solidFill>
                  <a:srgbClr val="000000"/>
                </a:solidFill>
                <a:ea typeface="Ancient signboards JP"/>
              </a:rPr>
              <a:t>究竟有什麼分別</a:t>
            </a:r>
            <a:r>
              <a:rPr lang="en-US" sz="5066" dirty="0">
                <a:solidFill>
                  <a:srgbClr val="000000"/>
                </a:solidFill>
                <a:ea typeface="Ancient signboards JP"/>
              </a:rPr>
              <a:t>?</a:t>
            </a:r>
          </a:p>
          <a:p>
            <a:pPr>
              <a:lnSpc>
                <a:spcPts val="10132"/>
              </a:lnSpc>
            </a:pP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2 - </a:t>
            </a:r>
            <a:r>
              <a:rPr lang="en-US" sz="5066" dirty="0" err="1">
                <a:solidFill>
                  <a:srgbClr val="000000"/>
                </a:solidFill>
                <a:latin typeface="Ancient signboards JP"/>
              </a:rPr>
              <a:t>誰是最高</a:t>
            </a:r>
            <a:r>
              <a:rPr lang="en-US" sz="5066" dirty="0" err="1">
                <a:solidFill>
                  <a:schemeClr val="accent6">
                    <a:lumMod val="75000"/>
                  </a:schemeClr>
                </a:solidFill>
                <a:ea typeface="Ancient signboards JP"/>
              </a:rPr>
              <a:t>碳﻿排﻿放</a:t>
            </a:r>
            <a:r>
              <a:rPr lang="en-US" sz="5066" dirty="0" err="1">
                <a:solidFill>
                  <a:srgbClr val="000000"/>
                </a:solidFill>
                <a:ea typeface="Ancient signboards JP"/>
              </a:rPr>
              <a:t>國家</a:t>
            </a:r>
            <a:r>
              <a:rPr lang="en-US" sz="5066" dirty="0">
                <a:solidFill>
                  <a:srgbClr val="000000"/>
                </a:solidFill>
                <a:ea typeface="Ancient signboards JP"/>
              </a:rPr>
              <a:t>﹖ </a:t>
            </a:r>
          </a:p>
          <a:p>
            <a:pPr>
              <a:lnSpc>
                <a:spcPts val="10132"/>
              </a:lnSpc>
            </a:pP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3 - </a:t>
            </a:r>
            <a:r>
              <a:rPr lang="en-US" sz="5066" dirty="0" err="1">
                <a:solidFill>
                  <a:srgbClr val="000000"/>
                </a:solidFill>
                <a:latin typeface="Ancient signboards JP"/>
              </a:rPr>
              <a:t>氣候變化帶來什麼</a:t>
            </a:r>
            <a:r>
              <a:rPr lang="en-US" sz="5066" dirty="0" err="1">
                <a:solidFill>
                  <a:schemeClr val="accent6">
                    <a:lumMod val="75000"/>
                  </a:schemeClr>
                </a:solidFill>
                <a:ea typeface="Ancient signboards JP"/>
              </a:rPr>
              <a:t>危機</a:t>
            </a: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﹖ </a:t>
            </a:r>
          </a:p>
          <a:p>
            <a:pPr>
              <a:lnSpc>
                <a:spcPts val="10132"/>
              </a:lnSpc>
            </a:pP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4 - </a:t>
            </a:r>
            <a:r>
              <a:rPr lang="en-US" sz="5066" dirty="0" err="1">
                <a:solidFill>
                  <a:srgbClr val="000000"/>
                </a:solidFill>
                <a:latin typeface="Ancient signboards JP"/>
              </a:rPr>
              <a:t>誰是最大</a:t>
            </a:r>
            <a:r>
              <a:rPr lang="en-US" sz="5066" dirty="0" err="1">
                <a:solidFill>
                  <a:schemeClr val="accent6">
                    <a:lumMod val="75000"/>
                  </a:schemeClr>
                </a:solidFill>
                <a:latin typeface="Ancient signboards JP"/>
              </a:rPr>
              <a:t>受害者</a:t>
            </a: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﹖ </a:t>
            </a:r>
          </a:p>
          <a:p>
            <a:pPr>
              <a:lnSpc>
                <a:spcPts val="10132"/>
              </a:lnSpc>
            </a:pP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5 - </a:t>
            </a:r>
            <a:r>
              <a:rPr lang="en-US" sz="5066" dirty="0" err="1">
                <a:solidFill>
                  <a:srgbClr val="000000"/>
                </a:solidFill>
                <a:latin typeface="Ancient signboards JP"/>
              </a:rPr>
              <a:t>氣候變化</a:t>
            </a:r>
            <a:r>
              <a:rPr lang="en-US" sz="5066" dirty="0" err="1">
                <a:solidFill>
                  <a:schemeClr val="accent6">
                    <a:lumMod val="75000"/>
                  </a:schemeClr>
                </a:solidFill>
                <a:latin typeface="Ancient signboards JP"/>
              </a:rPr>
              <a:t>驅動暴力</a:t>
            </a: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﹖ </a:t>
            </a:r>
          </a:p>
          <a:p>
            <a:pPr>
              <a:lnSpc>
                <a:spcPts val="10132"/>
              </a:lnSpc>
            </a:pP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6 - </a:t>
            </a:r>
            <a:r>
              <a:rPr lang="en-US" sz="5066" dirty="0" err="1">
                <a:solidFill>
                  <a:srgbClr val="000000"/>
                </a:solidFill>
                <a:latin typeface="Ancient signboards JP"/>
              </a:rPr>
              <a:t>如何</a:t>
            </a:r>
            <a:r>
              <a:rPr lang="en-US" sz="5066" dirty="0" err="1">
                <a:solidFill>
                  <a:schemeClr val="accent6">
                    <a:lumMod val="75000"/>
                  </a:schemeClr>
                </a:solidFill>
                <a:latin typeface="Ancient signboards JP"/>
              </a:rPr>
              <a:t>應對</a:t>
            </a:r>
            <a:r>
              <a:rPr lang="en-US" sz="5066" dirty="0" err="1">
                <a:solidFill>
                  <a:srgbClr val="000000"/>
                </a:solidFill>
                <a:latin typeface="Ancient signboards JP"/>
              </a:rPr>
              <a:t>氣候變化</a:t>
            </a:r>
            <a:r>
              <a:rPr lang="en-US" sz="5066" dirty="0">
                <a:solidFill>
                  <a:srgbClr val="000000"/>
                </a:solidFill>
                <a:latin typeface="Ancient signboards JP"/>
              </a:rPr>
              <a:t>﹖</a:t>
            </a:r>
          </a:p>
        </p:txBody>
      </p:sp>
      <p:sp>
        <p:nvSpPr>
          <p:cNvPr id="3" name="Freeform 3"/>
          <p:cNvSpPr/>
          <p:nvPr/>
        </p:nvSpPr>
        <p:spPr>
          <a:xfrm>
            <a:off x="11658600" y="4601181"/>
            <a:ext cx="6076670" cy="5689283"/>
          </a:xfrm>
          <a:custGeom>
            <a:avLst/>
            <a:gdLst/>
            <a:ahLst/>
            <a:cxnLst/>
            <a:rect l="l" t="t" r="r" b="b"/>
            <a:pathLst>
              <a:path w="6076670" h="5689283">
                <a:moveTo>
                  <a:pt x="0" y="0"/>
                </a:moveTo>
                <a:lnTo>
                  <a:pt x="6076670" y="0"/>
                </a:lnTo>
                <a:lnTo>
                  <a:pt x="6076670" y="5689283"/>
                </a:lnTo>
                <a:lnTo>
                  <a:pt x="0" y="5689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88595" y="1087619"/>
            <a:ext cx="1162845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4"/>
              </a:lnSpc>
            </a:pPr>
            <a:r>
              <a:rPr lang="en-US" sz="8000" dirty="0">
                <a:solidFill>
                  <a:srgbClr val="00AF6B"/>
                </a:solidFill>
                <a:latin typeface="Ancient signboards JP"/>
              </a:rPr>
              <a:t>01  - </a:t>
            </a:r>
            <a:r>
              <a:rPr lang="en-US" sz="8000" dirty="0" err="1">
                <a:solidFill>
                  <a:srgbClr val="00AF6B"/>
                </a:solidFill>
                <a:latin typeface="Ancient signboards JP"/>
              </a:rPr>
              <a:t>不可不知的六件事</a:t>
            </a:r>
            <a:endParaRPr lang="en-US" sz="8000" dirty="0">
              <a:solidFill>
                <a:srgbClr val="00AF6B"/>
              </a:solidFill>
              <a:latin typeface="Ancient signboards JP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E7966AE5-5A8F-4786-B6B4-E76137B04977}"/>
              </a:ext>
            </a:extLst>
          </p:cNvPr>
          <p:cNvSpPr/>
          <p:nvPr/>
        </p:nvSpPr>
        <p:spPr>
          <a:xfrm>
            <a:off x="3555195" y="446304"/>
            <a:ext cx="1926866" cy="192686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942812B-709A-4F90-9621-44A6F19E3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99573" y="2761612"/>
            <a:ext cx="4766611" cy="4763776"/>
            <a:chOff x="0" y="0"/>
            <a:chExt cx="1255404" cy="1254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53906" y="2761612"/>
            <a:ext cx="4766611" cy="4763776"/>
            <a:chOff x="0" y="0"/>
            <a:chExt cx="1255404" cy="1254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896699" y="4291351"/>
            <a:ext cx="5391301" cy="5195867"/>
          </a:xfrm>
          <a:custGeom>
            <a:avLst/>
            <a:gdLst/>
            <a:ahLst/>
            <a:cxnLst/>
            <a:rect l="l" t="t" r="r" b="b"/>
            <a:pathLst>
              <a:path w="5391301" h="5195867">
                <a:moveTo>
                  <a:pt x="0" y="0"/>
                </a:moveTo>
                <a:lnTo>
                  <a:pt x="5391301" y="0"/>
                </a:lnTo>
                <a:lnTo>
                  <a:pt x="5391301" y="5195867"/>
                </a:lnTo>
                <a:lnTo>
                  <a:pt x="0" y="5195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>
            <a:hlinkClick r:id="rId4"/>
          </p:cNvPr>
          <p:cNvSpPr/>
          <p:nvPr/>
        </p:nvSpPr>
        <p:spPr>
          <a:xfrm>
            <a:off x="1876993" y="3037615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>
            <a:hlinkClick r:id="rId6"/>
          </p:cNvPr>
          <p:cNvSpPr/>
          <p:nvPr/>
        </p:nvSpPr>
        <p:spPr>
          <a:xfrm>
            <a:off x="8231326" y="3037615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22124" y="950498"/>
            <a:ext cx="10904515" cy="91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5813">
                <a:solidFill>
                  <a:srgbClr val="00AF6B"/>
                </a:solidFill>
                <a:ea typeface="Ancient signboards JP"/>
              </a:rPr>
              <a:t>人民流離失所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39082" y="1707403"/>
            <a:ext cx="3796257" cy="105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FF9405"/>
                </a:solidFill>
                <a:ea typeface="Ancient signboards JP"/>
              </a:rPr>
              <a:t>延伸閲讀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7666948"/>
            <a:ext cx="5908356" cy="182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3320">
                <a:solidFill>
                  <a:srgbClr val="FF9405"/>
                </a:solidFill>
                <a:latin typeface="Ancient signboards JP"/>
              </a:rPr>
              <a:t>Environmental Justice Foundation - Climate Change and Human Conflict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83033" y="7666948"/>
            <a:ext cx="5908356" cy="122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3320">
                <a:solidFill>
                  <a:srgbClr val="FF9405"/>
                </a:solidFill>
                <a:latin typeface="Ancient signboards JP"/>
              </a:rPr>
              <a:t>UN - Let’s Talk About Climate Migrants, Not Climate Refugees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84749" y="1707403"/>
            <a:ext cx="3796257" cy="105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FF9405"/>
                </a:solidFill>
                <a:ea typeface="Ancient signboards JP"/>
              </a:rPr>
              <a:t>參考短片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888AF1F-1942-4825-8268-F2F3A37BE2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238999" y="1456103"/>
            <a:ext cx="8381799" cy="7178814"/>
            <a:chOff x="-2891525" y="-170972"/>
            <a:chExt cx="11175732" cy="9571751"/>
          </a:xfrm>
        </p:grpSpPr>
        <p:grpSp>
          <p:nvGrpSpPr>
            <p:cNvPr id="4" name="Group 4"/>
            <p:cNvGrpSpPr/>
            <p:nvPr/>
          </p:nvGrpSpPr>
          <p:grpSpPr>
            <a:xfrm>
              <a:off x="-2891525" y="-170972"/>
              <a:ext cx="11175732" cy="9571751"/>
              <a:chOff x="-644357" y="-38100"/>
              <a:chExt cx="2490437" cy="21330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644357" y="451201"/>
                <a:ext cx="2490437" cy="1643700"/>
              </a:xfrm>
              <a:custGeom>
                <a:avLst/>
                <a:gdLst/>
                <a:ahLst/>
                <a:cxnLst/>
                <a:rect l="l" t="t" r="r" b="b"/>
                <a:pathLst>
                  <a:path w="2490437" h="1643700">
                    <a:moveTo>
                      <a:pt x="47107" y="0"/>
                    </a:moveTo>
                    <a:lnTo>
                      <a:pt x="2443331" y="0"/>
                    </a:lnTo>
                    <a:cubicBezTo>
                      <a:pt x="2469347" y="0"/>
                      <a:pt x="2490437" y="21090"/>
                      <a:pt x="2490437" y="47107"/>
                    </a:cubicBezTo>
                    <a:lnTo>
                      <a:pt x="2490437" y="1596593"/>
                    </a:lnTo>
                    <a:cubicBezTo>
                      <a:pt x="2490437" y="1622609"/>
                      <a:pt x="2469347" y="1643700"/>
                      <a:pt x="2443331" y="1643700"/>
                    </a:cubicBezTo>
                    <a:lnTo>
                      <a:pt x="47107" y="1643700"/>
                    </a:lnTo>
                    <a:cubicBezTo>
                      <a:pt x="21090" y="1643700"/>
                      <a:pt x="0" y="1622609"/>
                      <a:pt x="0" y="1596593"/>
                    </a:cubicBezTo>
                    <a:lnTo>
                      <a:pt x="0" y="47107"/>
                    </a:lnTo>
                    <a:cubicBezTo>
                      <a:pt x="0" y="21090"/>
                      <a:pt x="21090" y="0"/>
                      <a:pt x="4710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7216" tIns="47216" rIns="47216" bIns="47216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-2571673" y="2221764"/>
              <a:ext cx="10536026" cy="6981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151"/>
                </a:lnSpc>
              </a:pPr>
              <a:r>
                <a:rPr lang="en-US" sz="3679" dirty="0" err="1">
                  <a:solidFill>
                    <a:srgbClr val="000000"/>
                  </a:solidFill>
                  <a:ea typeface="Ancient signboards JP"/>
                </a:rPr>
                <a:t>氣候變化不單造成更多自然災害，更有機會驅動人為災害，例如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 : </a:t>
              </a:r>
              <a:r>
                <a:rPr lang="en-US" sz="3679" dirty="0" err="1">
                  <a:solidFill>
                    <a:srgbClr val="000000"/>
                  </a:solidFill>
                  <a:ea typeface="Ancient signboards JP"/>
                </a:rPr>
                <a:t>戰爭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。</a:t>
              </a:r>
            </a:p>
            <a:p>
              <a:pPr algn="just">
                <a:lnSpc>
                  <a:spcPts val="5151"/>
                </a:lnSpc>
              </a:pPr>
              <a:endParaRPr lang="en-US" sz="3679" dirty="0">
                <a:solidFill>
                  <a:srgbClr val="000000"/>
                </a:solidFill>
                <a:ea typeface="Ancient signboards JP"/>
              </a:endParaRPr>
            </a:p>
            <a:p>
              <a:pPr algn="just">
                <a:lnSpc>
                  <a:spcPts val="5151"/>
                </a:lnSpc>
              </a:pPr>
              <a:r>
                <a:rPr lang="en-US" sz="3679" dirty="0" err="1">
                  <a:solidFill>
                    <a:srgbClr val="000000"/>
                  </a:solidFill>
                  <a:ea typeface="Ancient signboards JP"/>
                </a:rPr>
                <a:t>根據史丹福大學的一項研究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 (2019)，</a:t>
              </a:r>
              <a:r>
                <a:rPr lang="en-US" sz="3679" dirty="0" err="1">
                  <a:solidFill>
                    <a:srgbClr val="000000"/>
                  </a:solidFill>
                  <a:ea typeface="Ancient signboards JP"/>
                </a:rPr>
                <a:t>氣候變化引發的自然災害和極端天氣能破壞經濟，減少農業及畜牧業産量，加劇貧富懸殊，令地區或國家更容易發生暴力衝突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。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24919" y="5524500"/>
            <a:ext cx="5490081" cy="4762500"/>
          </a:xfrm>
          <a:custGeom>
            <a:avLst/>
            <a:gdLst/>
            <a:ahLst/>
            <a:cxnLst/>
            <a:rect l="l" t="t" r="r" b="b"/>
            <a:pathLst>
              <a:path w="8241012" h="7272693">
                <a:moveTo>
                  <a:pt x="0" y="0"/>
                </a:moveTo>
                <a:lnTo>
                  <a:pt x="8241012" y="0"/>
                </a:lnTo>
                <a:lnTo>
                  <a:pt x="8241012" y="7272693"/>
                </a:lnTo>
                <a:lnTo>
                  <a:pt x="0" y="727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34986" y="1000125"/>
            <a:ext cx="14945315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5 - </a:t>
            </a:r>
            <a:r>
              <a:rPr lang="en-US" sz="5066" dirty="0" err="1">
                <a:solidFill>
                  <a:srgbClr val="00AF6B"/>
                </a:solidFill>
                <a:latin typeface="Ancient signboards JP"/>
              </a:rPr>
              <a:t>氣候變化驅動暴力</a:t>
            </a:r>
            <a:r>
              <a:rPr lang="zh-TW" altLang="en-US" sz="5066" dirty="0">
                <a:solidFill>
                  <a:srgbClr val="00AF6B"/>
                </a:solidFill>
                <a:latin typeface="Ancient signboards JP" panose="02020500000000000000" charset="-128"/>
                <a:ea typeface="Ancient signboards JP" panose="02020500000000000000" charset="-128"/>
              </a:rPr>
              <a:t>衝突</a:t>
            </a: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﹖ 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30013D9-F840-4BA6-992F-11D3C1707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05561" y="1933088"/>
            <a:ext cx="9205748" cy="6310431"/>
            <a:chOff x="0" y="0"/>
            <a:chExt cx="2424559" cy="1662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4559" cy="1662006"/>
            </a:xfrm>
            <a:custGeom>
              <a:avLst/>
              <a:gdLst/>
              <a:ahLst/>
              <a:cxnLst/>
              <a:rect l="l" t="t" r="r" b="b"/>
              <a:pathLst>
                <a:path w="2424559" h="1662006">
                  <a:moveTo>
                    <a:pt x="42890" y="0"/>
                  </a:moveTo>
                  <a:lnTo>
                    <a:pt x="2381669" y="0"/>
                  </a:lnTo>
                  <a:cubicBezTo>
                    <a:pt x="2405356" y="0"/>
                    <a:pt x="2424559" y="19203"/>
                    <a:pt x="2424559" y="42890"/>
                  </a:cubicBezTo>
                  <a:lnTo>
                    <a:pt x="2424559" y="1619116"/>
                  </a:lnTo>
                  <a:cubicBezTo>
                    <a:pt x="2424559" y="1642804"/>
                    <a:pt x="2405356" y="1662006"/>
                    <a:pt x="2381669" y="1662006"/>
                  </a:cubicBezTo>
                  <a:lnTo>
                    <a:pt x="42890" y="1662006"/>
                  </a:lnTo>
                  <a:cubicBezTo>
                    <a:pt x="19203" y="1662006"/>
                    <a:pt x="0" y="1642804"/>
                    <a:pt x="0" y="1619116"/>
                  </a:cubicBezTo>
                  <a:lnTo>
                    <a:pt x="0" y="42890"/>
                  </a:lnTo>
                  <a:cubicBezTo>
                    <a:pt x="0" y="19203"/>
                    <a:pt x="19203" y="0"/>
                    <a:pt x="428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58136" y="2532877"/>
            <a:ext cx="7900598" cy="5110854"/>
            <a:chOff x="0" y="0"/>
            <a:chExt cx="10534131" cy="6814471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236998" y="0"/>
              <a:ext cx="8925539" cy="6132554"/>
              <a:chOff x="0" y="0"/>
              <a:chExt cx="9513717" cy="65366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6350" y="0"/>
                <a:ext cx="9526417" cy="6536679"/>
              </a:xfrm>
              <a:custGeom>
                <a:avLst/>
                <a:gdLst/>
                <a:ahLst/>
                <a:cxnLst/>
                <a:rect l="l" t="t" r="r" b="b"/>
                <a:pathLst>
                  <a:path w="9526417" h="6536679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6536679"/>
                    </a:lnTo>
                    <a:lnTo>
                      <a:pt x="0" y="6536679"/>
                    </a:lnTo>
                    <a:close/>
                    <a:moveTo>
                      <a:pt x="3171239" y="0"/>
                    </a:moveTo>
                    <a:lnTo>
                      <a:pt x="3183939" y="0"/>
                    </a:lnTo>
                    <a:lnTo>
                      <a:pt x="3183939" y="6536679"/>
                    </a:lnTo>
                    <a:lnTo>
                      <a:pt x="3171239" y="6536679"/>
                    </a:lnTo>
                    <a:close/>
                    <a:moveTo>
                      <a:pt x="6342478" y="0"/>
                    </a:moveTo>
                    <a:lnTo>
                      <a:pt x="6355178" y="0"/>
                    </a:lnTo>
                    <a:lnTo>
                      <a:pt x="6355178" y="6536679"/>
                    </a:lnTo>
                    <a:lnTo>
                      <a:pt x="6342478" y="6536679"/>
                    </a:lnTo>
                    <a:close/>
                    <a:moveTo>
                      <a:pt x="9513717" y="0"/>
                    </a:moveTo>
                    <a:lnTo>
                      <a:pt x="9526417" y="0"/>
                    </a:lnTo>
                    <a:lnTo>
                      <a:pt x="9526417" y="6536679"/>
                    </a:lnTo>
                    <a:lnTo>
                      <a:pt x="9513717" y="6536679"/>
                    </a:lnTo>
                    <a:close/>
                  </a:path>
                </a:pathLst>
              </a:custGeom>
              <a:solidFill>
                <a:srgbClr val="00AF6B">
                  <a:alpha val="24706"/>
                </a:srgbClr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965377" y="6240504"/>
              <a:ext cx="543242" cy="573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AF6B"/>
                  </a:solidFill>
                  <a:latin typeface="Ancient signboards JP"/>
                </a:rPr>
                <a:t>0%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853802" y="6240504"/>
              <a:ext cx="716752" cy="573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AF6B"/>
                  </a:solidFill>
                  <a:latin typeface="Ancient signboards JP"/>
                </a:rPr>
                <a:t>10%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814553" y="6240504"/>
              <a:ext cx="745608" cy="573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AF6B"/>
                  </a:solidFill>
                  <a:latin typeface="Ancient signboards JP"/>
                </a:rPr>
                <a:t>20%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790943" y="6240504"/>
              <a:ext cx="743188" cy="573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AF6B"/>
                  </a:solidFill>
                  <a:latin typeface="Ancient signboards JP"/>
                </a:rPr>
                <a:t>30%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032" y="968559"/>
              <a:ext cx="1020766" cy="573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399">
                  <a:solidFill>
                    <a:srgbClr val="00AF6B"/>
                  </a:solidFill>
                  <a:latin typeface="Ancient signboards JP"/>
                </a:rPr>
                <a:t>+2 °C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494778"/>
              <a:ext cx="1033798" cy="573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399">
                  <a:solidFill>
                    <a:srgbClr val="00AF6B"/>
                  </a:solidFill>
                  <a:latin typeface="Ancient signboards JP"/>
                </a:rPr>
                <a:t>+4 °C 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1236998" y="0"/>
              <a:ext cx="7741424" cy="6132554"/>
              <a:chOff x="0" y="0"/>
              <a:chExt cx="8251571" cy="653667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128960" cy="2778089"/>
              </a:xfrm>
              <a:custGeom>
                <a:avLst/>
                <a:gdLst/>
                <a:ahLst/>
                <a:cxnLst/>
                <a:rect l="l" t="t" r="r" b="b"/>
                <a:pathLst>
                  <a:path w="4128960" h="2778089">
                    <a:moveTo>
                      <a:pt x="0" y="0"/>
                    </a:moveTo>
                    <a:lnTo>
                      <a:pt x="3920604" y="0"/>
                    </a:lnTo>
                    <a:lnTo>
                      <a:pt x="3920604" y="0"/>
                    </a:lnTo>
                    <a:cubicBezTo>
                      <a:pt x="3975864" y="0"/>
                      <a:pt x="4028860" y="21952"/>
                      <a:pt x="4067934" y="61026"/>
                    </a:cubicBezTo>
                    <a:cubicBezTo>
                      <a:pt x="4107009" y="100101"/>
                      <a:pt x="4128960" y="153097"/>
                      <a:pt x="4128960" y="208357"/>
                    </a:cubicBezTo>
                    <a:lnTo>
                      <a:pt x="4128960" y="2569732"/>
                    </a:lnTo>
                    <a:cubicBezTo>
                      <a:pt x="4128960" y="2624992"/>
                      <a:pt x="4107009" y="2677988"/>
                      <a:pt x="4067934" y="2717062"/>
                    </a:cubicBezTo>
                    <a:cubicBezTo>
                      <a:pt x="4028860" y="2756137"/>
                      <a:pt x="3975864" y="2778089"/>
                      <a:pt x="3920604" y="2778089"/>
                    </a:cubicBezTo>
                    <a:lnTo>
                      <a:pt x="0" y="2778089"/>
                    </a:lnTo>
                    <a:close/>
                  </a:path>
                </a:pathLst>
              </a:custGeom>
              <a:solidFill>
                <a:srgbClr val="FF6B00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3758590"/>
                <a:ext cx="8251571" cy="2778089"/>
              </a:xfrm>
              <a:custGeom>
                <a:avLst/>
                <a:gdLst/>
                <a:ahLst/>
                <a:cxnLst/>
                <a:rect l="l" t="t" r="r" b="b"/>
                <a:pathLst>
                  <a:path w="8251571" h="2778089">
                    <a:moveTo>
                      <a:pt x="0" y="0"/>
                    </a:moveTo>
                    <a:lnTo>
                      <a:pt x="8043214" y="0"/>
                    </a:lnTo>
                    <a:cubicBezTo>
                      <a:pt x="8158287" y="1"/>
                      <a:pt x="8251571" y="93285"/>
                      <a:pt x="8251571" y="208357"/>
                    </a:cubicBezTo>
                    <a:lnTo>
                      <a:pt x="8251571" y="2569732"/>
                    </a:lnTo>
                    <a:cubicBezTo>
                      <a:pt x="8251571" y="2624992"/>
                      <a:pt x="8229619" y="2677988"/>
                      <a:pt x="8190545" y="2717063"/>
                    </a:cubicBezTo>
                    <a:cubicBezTo>
                      <a:pt x="8151471" y="2756137"/>
                      <a:pt x="8098474" y="2778089"/>
                      <a:pt x="8043214" y="2778089"/>
                    </a:cubicBezTo>
                    <a:lnTo>
                      <a:pt x="0" y="2778089"/>
                    </a:lnTo>
                    <a:close/>
                  </a:path>
                </a:pathLst>
              </a:custGeom>
              <a:solidFill>
                <a:srgbClr val="FF6B00"/>
              </a:solidFill>
            </p:spPr>
          </p:sp>
        </p:grpSp>
      </p:grpSp>
      <p:sp>
        <p:nvSpPr>
          <p:cNvPr id="17" name="TextBox 17"/>
          <p:cNvSpPr txBox="1"/>
          <p:nvPr/>
        </p:nvSpPr>
        <p:spPr>
          <a:xfrm>
            <a:off x="850898" y="1933088"/>
            <a:ext cx="6491278" cy="377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5"/>
              </a:lnSpc>
            </a:pPr>
            <a:r>
              <a:rPr lang="en-US" sz="4217" dirty="0">
                <a:solidFill>
                  <a:srgbClr val="000000"/>
                </a:solidFill>
                <a:ea typeface="Ancient signboards JP"/>
              </a:rPr>
              <a:t>研究發現，假設全球氣溫上升2 °C，氣候變化就會令發生暴力衝突的風險增加13%。倘若升至4 °C，風險就會增加26%。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19859" y="2946340"/>
            <a:ext cx="179155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ncient signboards JP"/>
              </a:rPr>
              <a:t>+13%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12655" y="5521057"/>
            <a:ext cx="179155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ncient signboards JP"/>
              </a:rPr>
              <a:t>+26%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B34F8024-806F-4073-89E1-82E5CEC5863D}"/>
              </a:ext>
            </a:extLst>
          </p:cNvPr>
          <p:cNvSpPr txBox="1"/>
          <p:nvPr/>
        </p:nvSpPr>
        <p:spPr>
          <a:xfrm>
            <a:off x="932903" y="873097"/>
            <a:ext cx="14945315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5 - </a:t>
            </a:r>
            <a:r>
              <a:rPr lang="en-US" sz="5066" dirty="0" err="1">
                <a:solidFill>
                  <a:srgbClr val="00AF6B"/>
                </a:solidFill>
                <a:latin typeface="Ancient signboards JP"/>
              </a:rPr>
              <a:t>氣候變化驅動暴力</a:t>
            </a:r>
            <a:r>
              <a:rPr lang="zh-TW" altLang="en-US" sz="5066" dirty="0">
                <a:solidFill>
                  <a:srgbClr val="00AF6B"/>
                </a:solidFill>
                <a:latin typeface="Ancient signboards JP" panose="02020500000000000000" charset="-128"/>
                <a:ea typeface="Ancient signboards JP" panose="02020500000000000000" charset="-128"/>
              </a:rPr>
              <a:t>衝突</a:t>
            </a: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﹖ 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E91D18E9-5BA1-4F97-A20A-B8159602A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93111" y="3162300"/>
            <a:ext cx="4766611" cy="4763776"/>
            <a:chOff x="0" y="0"/>
            <a:chExt cx="1255404" cy="1254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13690" y="3322398"/>
            <a:ext cx="4766611" cy="4763776"/>
            <a:chOff x="0" y="0"/>
            <a:chExt cx="1255404" cy="1254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hlinkClick r:id="rId3"/>
          </p:cNvPr>
          <p:cNvSpPr/>
          <p:nvPr/>
        </p:nvSpPr>
        <p:spPr>
          <a:xfrm>
            <a:off x="1870531" y="3438303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>
            <a:hlinkClick r:id="rId5"/>
          </p:cNvPr>
          <p:cNvSpPr/>
          <p:nvPr/>
        </p:nvSpPr>
        <p:spPr>
          <a:xfrm>
            <a:off x="12391110" y="3534568"/>
            <a:ext cx="4211771" cy="4211771"/>
          </a:xfrm>
          <a:custGeom>
            <a:avLst/>
            <a:gdLst/>
            <a:ahLst/>
            <a:cxnLst/>
            <a:rect l="l" t="t" r="r" b="b"/>
            <a:pathLst>
              <a:path w="4211771" h="4211771">
                <a:moveTo>
                  <a:pt x="0" y="0"/>
                </a:moveTo>
                <a:lnTo>
                  <a:pt x="4211770" y="0"/>
                </a:lnTo>
                <a:lnTo>
                  <a:pt x="4211770" y="4211770"/>
                </a:lnTo>
                <a:lnTo>
                  <a:pt x="0" y="421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48174" y="3709514"/>
            <a:ext cx="3577064" cy="3861877"/>
          </a:xfrm>
          <a:custGeom>
            <a:avLst/>
            <a:gdLst/>
            <a:ahLst/>
            <a:cxnLst/>
            <a:rect l="l" t="t" r="r" b="b"/>
            <a:pathLst>
              <a:path w="4980154" h="5376684">
                <a:moveTo>
                  <a:pt x="0" y="0"/>
                </a:moveTo>
                <a:lnTo>
                  <a:pt x="4980154" y="0"/>
                </a:lnTo>
                <a:lnTo>
                  <a:pt x="4980154" y="5376684"/>
                </a:lnTo>
                <a:lnTo>
                  <a:pt x="0" y="53766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598866" y="2268189"/>
            <a:ext cx="3796257" cy="105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FF9405"/>
                </a:solidFill>
                <a:ea typeface="Ancient signboards JP"/>
              </a:rPr>
              <a:t>延伸閲讀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2238" y="8067636"/>
            <a:ext cx="5908356" cy="1686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2800" dirty="0" err="1">
                <a:solidFill>
                  <a:srgbClr val="FF9405"/>
                </a:solidFill>
                <a:latin typeface="Ancient signboards JP"/>
              </a:rPr>
              <a:t>adelphi</a:t>
            </a:r>
            <a:r>
              <a:rPr lang="en-US" sz="2800" dirty="0">
                <a:solidFill>
                  <a:srgbClr val="FF9405"/>
                </a:solidFill>
                <a:latin typeface="Ancient signboards JP"/>
              </a:rPr>
              <a:t>, Berlin - Terrorist recruiting, Water Conflicts and Climate Change in Iraq – What Are the Links?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42817" y="8163901"/>
            <a:ext cx="5908356" cy="109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2800">
                <a:solidFill>
                  <a:srgbClr val="FF9405"/>
                </a:solidFill>
                <a:latin typeface="Ancient signboards JP"/>
              </a:rPr>
              <a:t>The Washington Post - Will Climate Change Lead to More World Conflict?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78287" y="2108091"/>
            <a:ext cx="3796257" cy="105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FF9405"/>
                </a:solidFill>
                <a:ea typeface="Ancient signboards JP"/>
              </a:rPr>
              <a:t>參考短片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A71DD11C-0345-4A60-AFBD-65E6D9318CAE}"/>
              </a:ext>
            </a:extLst>
          </p:cNvPr>
          <p:cNvSpPr txBox="1"/>
          <p:nvPr/>
        </p:nvSpPr>
        <p:spPr>
          <a:xfrm>
            <a:off x="1934986" y="1000125"/>
            <a:ext cx="14945315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5 - </a:t>
            </a:r>
            <a:r>
              <a:rPr lang="en-US" sz="5066" dirty="0" err="1">
                <a:solidFill>
                  <a:srgbClr val="00AF6B"/>
                </a:solidFill>
                <a:latin typeface="Ancient signboards JP"/>
              </a:rPr>
              <a:t>氣候變化驅動暴力</a:t>
            </a:r>
            <a:r>
              <a:rPr lang="zh-TW" altLang="en-US" sz="5066" dirty="0">
                <a:solidFill>
                  <a:srgbClr val="00AF6B"/>
                </a:solidFill>
                <a:latin typeface="Ancient signboards JP" panose="02020500000000000000" charset="-128"/>
                <a:ea typeface="Ancient signboards JP" panose="02020500000000000000" charset="-128"/>
              </a:rPr>
              <a:t>衝突</a:t>
            </a: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﹖ 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2617460-808F-44A6-B4E9-FB5F97FF6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5119" y="2143909"/>
            <a:ext cx="9873278" cy="1726120"/>
            <a:chOff x="0" y="0"/>
            <a:chExt cx="13164371" cy="23014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024643" cy="1599647"/>
              <a:chOff x="0" y="0"/>
              <a:chExt cx="2209717" cy="2939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09717" cy="293960"/>
              </a:xfrm>
              <a:custGeom>
                <a:avLst/>
                <a:gdLst/>
                <a:ahLst/>
                <a:cxnLst/>
                <a:rect l="l" t="t" r="r" b="b"/>
                <a:pathLst>
                  <a:path w="2209717" h="293960">
                    <a:moveTo>
                      <a:pt x="43781" y="0"/>
                    </a:moveTo>
                    <a:lnTo>
                      <a:pt x="2165936" y="0"/>
                    </a:lnTo>
                    <a:cubicBezTo>
                      <a:pt x="2190116" y="0"/>
                      <a:pt x="2209717" y="19601"/>
                      <a:pt x="2209717" y="43781"/>
                    </a:cubicBezTo>
                    <a:lnTo>
                      <a:pt x="2209717" y="250179"/>
                    </a:lnTo>
                    <a:cubicBezTo>
                      <a:pt x="2209717" y="274359"/>
                      <a:pt x="2190116" y="293960"/>
                      <a:pt x="2165936" y="293960"/>
                    </a:cubicBezTo>
                    <a:lnTo>
                      <a:pt x="43781" y="293960"/>
                    </a:lnTo>
                    <a:cubicBezTo>
                      <a:pt x="19601" y="293960"/>
                      <a:pt x="0" y="274359"/>
                      <a:pt x="0" y="250179"/>
                    </a:cubicBezTo>
                    <a:lnTo>
                      <a:pt x="0" y="43781"/>
                    </a:lnTo>
                    <a:cubicBezTo>
                      <a:pt x="0" y="19601"/>
                      <a:pt x="19601" y="0"/>
                      <a:pt x="4378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7257" tIns="57257" rIns="57257" bIns="57257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7870" y="160502"/>
              <a:ext cx="12776501" cy="2140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247"/>
                </a:lnSpc>
              </a:pPr>
              <a:r>
                <a:rPr lang="en-US" sz="4462">
                  <a:solidFill>
                    <a:srgbClr val="000000"/>
                  </a:solidFill>
                  <a:ea typeface="Ancient signboards JP"/>
                </a:rPr>
                <a:t>世界正以兩種方式應對氣候變化：</a:t>
              </a:r>
            </a:p>
            <a:p>
              <a:pPr algn="just">
                <a:lnSpc>
                  <a:spcPts val="6247"/>
                </a:lnSpc>
              </a:pPr>
              <a:r>
                <a:rPr lang="en-US" sz="4462">
                  <a:solidFill>
                    <a:srgbClr val="000000"/>
                  </a:solidFill>
                  <a:latin typeface="Ancient signboards JP"/>
                </a:rPr>
                <a:t>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463824"/>
            <a:ext cx="7258698" cy="6823176"/>
          </a:xfrm>
          <a:custGeom>
            <a:avLst/>
            <a:gdLst/>
            <a:ahLst/>
            <a:cxnLst/>
            <a:rect l="l" t="t" r="r" b="b"/>
            <a:pathLst>
              <a:path w="7258698" h="6823176">
                <a:moveTo>
                  <a:pt x="0" y="0"/>
                </a:moveTo>
                <a:lnTo>
                  <a:pt x="7258698" y="0"/>
                </a:lnTo>
                <a:lnTo>
                  <a:pt x="7258698" y="6823176"/>
                </a:lnTo>
                <a:lnTo>
                  <a:pt x="0" y="6823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6 - 如何應對氣候變化﹖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44495" y="3724795"/>
            <a:ext cx="4790428" cy="2643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2"/>
              </a:lnSpc>
            </a:pPr>
            <a:r>
              <a:rPr lang="en-US" sz="13844" dirty="0" err="1">
                <a:solidFill>
                  <a:srgbClr val="FF9405"/>
                </a:solidFill>
                <a:ea typeface="Ancient signboards JP"/>
              </a:rPr>
              <a:t>緩解</a:t>
            </a:r>
            <a:endParaRPr lang="en-US" sz="13844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25400" y="6660912"/>
            <a:ext cx="4790428" cy="2643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2"/>
              </a:lnSpc>
            </a:pPr>
            <a:r>
              <a:rPr lang="en-US" sz="13844" dirty="0" err="1">
                <a:solidFill>
                  <a:srgbClr val="FF9405"/>
                </a:solidFill>
                <a:ea typeface="Ancient signboards JP"/>
              </a:rPr>
              <a:t>適應</a:t>
            </a:r>
            <a:endParaRPr lang="en-US" sz="13844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24B23128-C5C5-4AB6-8D5C-D83D9BFCD4EB}"/>
              </a:ext>
            </a:extLst>
          </p:cNvPr>
          <p:cNvSpPr/>
          <p:nvPr/>
        </p:nvSpPr>
        <p:spPr>
          <a:xfrm>
            <a:off x="7351385" y="4047171"/>
            <a:ext cx="1282634" cy="1882765"/>
          </a:xfrm>
          <a:custGeom>
            <a:avLst/>
            <a:gdLst/>
            <a:ahLst/>
            <a:cxnLst/>
            <a:rect l="l" t="t" r="r" b="b"/>
            <a:pathLst>
              <a:path w="1282634" h="1882765">
                <a:moveTo>
                  <a:pt x="0" y="0"/>
                </a:moveTo>
                <a:lnTo>
                  <a:pt x="1282634" y="0"/>
                </a:lnTo>
                <a:lnTo>
                  <a:pt x="1282634" y="1882765"/>
                </a:lnTo>
                <a:lnTo>
                  <a:pt x="0" y="1882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7D2D67C8-847A-4489-92D8-9F10D303E02D}"/>
              </a:ext>
            </a:extLst>
          </p:cNvPr>
          <p:cNvSpPr/>
          <p:nvPr/>
        </p:nvSpPr>
        <p:spPr>
          <a:xfrm>
            <a:off x="11811000" y="6837312"/>
            <a:ext cx="1492111" cy="1885764"/>
          </a:xfrm>
          <a:custGeom>
            <a:avLst/>
            <a:gdLst/>
            <a:ahLst/>
            <a:cxnLst/>
            <a:rect l="l" t="t" r="r" b="b"/>
            <a:pathLst>
              <a:path w="1492111" h="1885764">
                <a:moveTo>
                  <a:pt x="0" y="0"/>
                </a:moveTo>
                <a:lnTo>
                  <a:pt x="1492111" y="0"/>
                </a:lnTo>
                <a:lnTo>
                  <a:pt x="1492111" y="1885764"/>
                </a:lnTo>
                <a:lnTo>
                  <a:pt x="0" y="1885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5F83125-4CDE-4657-825D-51BCBA89C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877501" y="2628900"/>
            <a:ext cx="8381799" cy="5351305"/>
            <a:chOff x="0" y="0"/>
            <a:chExt cx="11175732" cy="650506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175732" cy="6346725"/>
              <a:chOff x="0" y="0"/>
              <a:chExt cx="2490437" cy="141432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90437" cy="1414325"/>
              </a:xfrm>
              <a:custGeom>
                <a:avLst/>
                <a:gdLst/>
                <a:ahLst/>
                <a:cxnLst/>
                <a:rect l="l" t="t" r="r" b="b"/>
                <a:pathLst>
                  <a:path w="2490437" h="1414325">
                    <a:moveTo>
                      <a:pt x="47107" y="0"/>
                    </a:moveTo>
                    <a:lnTo>
                      <a:pt x="2443331" y="0"/>
                    </a:lnTo>
                    <a:cubicBezTo>
                      <a:pt x="2469347" y="0"/>
                      <a:pt x="2490437" y="21090"/>
                      <a:pt x="2490437" y="47107"/>
                    </a:cubicBezTo>
                    <a:lnTo>
                      <a:pt x="2490437" y="1367219"/>
                    </a:lnTo>
                    <a:cubicBezTo>
                      <a:pt x="2490437" y="1393235"/>
                      <a:pt x="2469347" y="1414325"/>
                      <a:pt x="2443331" y="1414325"/>
                    </a:cubicBezTo>
                    <a:lnTo>
                      <a:pt x="47107" y="1414325"/>
                    </a:lnTo>
                    <a:cubicBezTo>
                      <a:pt x="21090" y="1414325"/>
                      <a:pt x="0" y="1393235"/>
                      <a:pt x="0" y="1367219"/>
                    </a:cubicBezTo>
                    <a:lnTo>
                      <a:pt x="0" y="47107"/>
                    </a:lnTo>
                    <a:cubicBezTo>
                      <a:pt x="0" y="21090"/>
                      <a:pt x="21090" y="0"/>
                      <a:pt x="4710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7216" tIns="47216" rIns="47216" bIns="47216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55332" y="393538"/>
              <a:ext cx="10536025" cy="6111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151"/>
                </a:lnSpc>
              </a:pPr>
              <a:r>
                <a:rPr lang="en-US" sz="3679" dirty="0" err="1">
                  <a:solidFill>
                    <a:srgbClr val="000000"/>
                  </a:solidFill>
                  <a:ea typeface="Ancient signboards JP"/>
                </a:rPr>
                <a:t>緩解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 (Mitigation) </a:t>
              </a:r>
              <a:r>
                <a:rPr lang="en-US" sz="3679" dirty="0" err="1">
                  <a:solidFill>
                    <a:srgbClr val="000000"/>
                  </a:solidFill>
                  <a:ea typeface="Ancient signboards JP"/>
                </a:rPr>
                <a:t>涉及減少二氧化碳的排放，並阻止氣候變化問題的加劇，例如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：</a:t>
              </a:r>
            </a:p>
            <a:p>
              <a:pPr algn="just">
                <a:lnSpc>
                  <a:spcPts val="5151"/>
                </a:lnSpc>
              </a:pPr>
              <a:r>
                <a:rPr lang="en-US" sz="3679" dirty="0" err="1">
                  <a:solidFill>
                    <a:srgbClr val="000000"/>
                  </a:solidFill>
                  <a:ea typeface="Ancient signboards JP"/>
                </a:rPr>
                <a:t>減少個人碳足印、燃燒化石燃料（煤炭，石油和天然氣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）</a:t>
              </a:r>
            </a:p>
            <a:p>
              <a:pPr algn="just">
                <a:lnSpc>
                  <a:spcPts val="5151"/>
                </a:lnSpc>
              </a:pPr>
              <a:r>
                <a:rPr lang="en-US" sz="3679" dirty="0" err="1">
                  <a:solidFill>
                    <a:srgbClr val="000000"/>
                  </a:solidFill>
                  <a:ea typeface="Ancient signboards JP"/>
                </a:rPr>
                <a:t>利用可再生能源，如：風力，太陽能和水力發電</a:t>
              </a:r>
              <a:r>
                <a:rPr lang="en-US" sz="3679" dirty="0">
                  <a:solidFill>
                    <a:srgbClr val="000000"/>
                  </a:solidFill>
                  <a:ea typeface="Ancient signboards JP"/>
                </a:rPr>
                <a:t>。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7709" y="3551545"/>
            <a:ext cx="7111216" cy="6711210"/>
          </a:xfrm>
          <a:custGeom>
            <a:avLst/>
            <a:gdLst/>
            <a:ahLst/>
            <a:cxnLst/>
            <a:rect l="l" t="t" r="r" b="b"/>
            <a:pathLst>
              <a:path w="7111216" h="6711210">
                <a:moveTo>
                  <a:pt x="0" y="0"/>
                </a:moveTo>
                <a:lnTo>
                  <a:pt x="7111216" y="0"/>
                </a:lnTo>
                <a:lnTo>
                  <a:pt x="7111216" y="6711210"/>
                </a:lnTo>
                <a:lnTo>
                  <a:pt x="0" y="6711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6 - 如何應對氣候變化﹖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83317" y="2138936"/>
            <a:ext cx="6835468" cy="165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緩解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C4B6BE3-0E46-4FB9-A4B7-DD7C8F486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32450" y="7316997"/>
            <a:ext cx="7240393" cy="7200900"/>
          </a:xfrm>
          <a:custGeom>
            <a:avLst/>
            <a:gdLst/>
            <a:ahLst/>
            <a:cxnLst/>
            <a:rect l="l" t="t" r="r" b="b"/>
            <a:pathLst>
              <a:path w="7240393" h="7200900">
                <a:moveTo>
                  <a:pt x="0" y="0"/>
                </a:moveTo>
                <a:lnTo>
                  <a:pt x="7240393" y="0"/>
                </a:lnTo>
                <a:lnTo>
                  <a:pt x="724039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5268">
            <a:off x="13680107" y="5406751"/>
            <a:ext cx="2941319" cy="2941319"/>
          </a:xfrm>
          <a:custGeom>
            <a:avLst/>
            <a:gdLst/>
            <a:ahLst/>
            <a:cxnLst/>
            <a:rect l="l" t="t" r="r" b="b"/>
            <a:pathLst>
              <a:path w="2941319" h="2941319">
                <a:moveTo>
                  <a:pt x="0" y="0"/>
                </a:moveTo>
                <a:lnTo>
                  <a:pt x="2941319" y="0"/>
                </a:lnTo>
                <a:lnTo>
                  <a:pt x="2941319" y="2941319"/>
                </a:lnTo>
                <a:lnTo>
                  <a:pt x="0" y="294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772988" y="3646902"/>
            <a:ext cx="4766611" cy="4763776"/>
            <a:chOff x="0" y="0"/>
            <a:chExt cx="1255404" cy="12546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hlinkClick r:id="rId7"/>
          </p:cNvPr>
          <p:cNvSpPr/>
          <p:nvPr/>
        </p:nvSpPr>
        <p:spPr>
          <a:xfrm>
            <a:off x="5051427" y="3923924"/>
            <a:ext cx="4209731" cy="4209731"/>
          </a:xfrm>
          <a:custGeom>
            <a:avLst/>
            <a:gdLst/>
            <a:ahLst/>
            <a:cxnLst/>
            <a:rect l="l" t="t" r="r" b="b"/>
            <a:pathLst>
              <a:path w="4209731" h="4209731">
                <a:moveTo>
                  <a:pt x="0" y="0"/>
                </a:moveTo>
                <a:lnTo>
                  <a:pt x="4209732" y="0"/>
                </a:lnTo>
                <a:lnTo>
                  <a:pt x="4209732" y="4209732"/>
                </a:lnTo>
                <a:lnTo>
                  <a:pt x="0" y="42097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66533" y="2454846"/>
            <a:ext cx="13385108" cy="80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0"/>
              </a:lnSpc>
            </a:pPr>
            <a:r>
              <a:rPr lang="en-US" sz="4250" dirty="0" err="1">
                <a:solidFill>
                  <a:srgbClr val="00AF6B"/>
                </a:solidFill>
                <a:ea typeface="Ancient signboards JP"/>
              </a:rPr>
              <a:t>看看丹麥哥本哈根如何成為一個可持續發展城市的典範</a:t>
            </a:r>
            <a:endParaRPr lang="en-US" sz="4250" dirty="0">
              <a:solidFill>
                <a:srgbClr val="00AF6B"/>
              </a:solidFill>
              <a:ea typeface="Ancient signboards JP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68710" y="1872499"/>
            <a:ext cx="7854340" cy="76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4895" dirty="0" err="1">
                <a:solidFill>
                  <a:srgbClr val="00AF6B"/>
                </a:solidFill>
                <a:ea typeface="Ancient signboards JP"/>
              </a:rPr>
              <a:t>個案分析</a:t>
            </a:r>
            <a:r>
              <a:rPr lang="en-US" sz="4895" dirty="0">
                <a:solidFill>
                  <a:srgbClr val="00AF6B"/>
                </a:solidFill>
                <a:ea typeface="Ancient signboards JP"/>
              </a:rPr>
              <a:t> - 1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400" y="158794"/>
            <a:ext cx="6368446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短片分享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583884" y="8550549"/>
            <a:ext cx="6895420" cy="144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3875" dirty="0" err="1">
                <a:solidFill>
                  <a:srgbClr val="FF9405"/>
                </a:solidFill>
                <a:latin typeface="Ancient signboards JP"/>
              </a:rPr>
              <a:t>Freethink</a:t>
            </a:r>
            <a:r>
              <a:rPr lang="en-US" sz="3875" dirty="0">
                <a:solidFill>
                  <a:srgbClr val="FF9405"/>
                </a:solidFill>
                <a:latin typeface="Ancient signboards JP"/>
              </a:rPr>
              <a:t> - The Sustainable City of the Future: Copenhagen, Denmark 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132564B-FF6D-4ADE-8428-F23BEEF85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877501" y="3089904"/>
            <a:ext cx="8381799" cy="4760044"/>
            <a:chOff x="0" y="0"/>
            <a:chExt cx="11175732" cy="634672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175732" cy="6346725"/>
              <a:chOff x="0" y="0"/>
              <a:chExt cx="2490437" cy="141432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90437" cy="1414325"/>
              </a:xfrm>
              <a:custGeom>
                <a:avLst/>
                <a:gdLst/>
                <a:ahLst/>
                <a:cxnLst/>
                <a:rect l="l" t="t" r="r" b="b"/>
                <a:pathLst>
                  <a:path w="2490437" h="1414325">
                    <a:moveTo>
                      <a:pt x="47107" y="0"/>
                    </a:moveTo>
                    <a:lnTo>
                      <a:pt x="2443331" y="0"/>
                    </a:lnTo>
                    <a:cubicBezTo>
                      <a:pt x="2469347" y="0"/>
                      <a:pt x="2490437" y="21090"/>
                      <a:pt x="2490437" y="47107"/>
                    </a:cubicBezTo>
                    <a:lnTo>
                      <a:pt x="2490437" y="1367219"/>
                    </a:lnTo>
                    <a:cubicBezTo>
                      <a:pt x="2490437" y="1393235"/>
                      <a:pt x="2469347" y="1414325"/>
                      <a:pt x="2443331" y="1414325"/>
                    </a:cubicBezTo>
                    <a:lnTo>
                      <a:pt x="47107" y="1414325"/>
                    </a:lnTo>
                    <a:cubicBezTo>
                      <a:pt x="21090" y="1414325"/>
                      <a:pt x="0" y="1393235"/>
                      <a:pt x="0" y="1367219"/>
                    </a:cubicBezTo>
                    <a:lnTo>
                      <a:pt x="0" y="47107"/>
                    </a:lnTo>
                    <a:cubicBezTo>
                      <a:pt x="0" y="21090"/>
                      <a:pt x="21090" y="0"/>
                      <a:pt x="4710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7216" tIns="47216" rIns="47216" bIns="47216" rtlCol="0" anchor="ctr"/>
              <a:lstStyle/>
              <a:p>
                <a:pPr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19853" y="-2291"/>
              <a:ext cx="10536025" cy="6111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151"/>
                </a:lnSpc>
              </a:pPr>
              <a:r>
                <a:rPr lang="en-US" sz="3679">
                  <a:solidFill>
                    <a:srgbClr val="000000"/>
                  </a:solidFill>
                  <a:ea typeface="Ancient signboards JP"/>
                </a:rPr>
                <a:t>適應 (Adaptation) 是指面對氣候變化帶來的影響時，預先採取適當行動，以防止或減低氣候變化造成的損失，例如 : </a:t>
              </a:r>
            </a:p>
            <a:p>
              <a:pPr algn="just">
                <a:lnSpc>
                  <a:spcPts val="5151"/>
                </a:lnSpc>
              </a:pPr>
              <a:r>
                <a:rPr lang="en-US" sz="3679">
                  <a:solidFill>
                    <a:srgbClr val="000000"/>
                  </a:solidFill>
                  <a:ea typeface="Ancient signboards JP"/>
                </a:rPr>
                <a:t>建立防洪設施</a:t>
              </a:r>
            </a:p>
            <a:p>
              <a:pPr algn="just">
                <a:lnSpc>
                  <a:spcPts val="5151"/>
                </a:lnSpc>
              </a:pPr>
              <a:r>
                <a:rPr lang="en-US" sz="3679">
                  <a:solidFill>
                    <a:srgbClr val="000000"/>
                  </a:solidFill>
                  <a:ea typeface="Ancient signboards JP"/>
                </a:rPr>
                <a:t>改變耕作模式</a:t>
              </a:r>
            </a:p>
            <a:p>
              <a:pPr algn="just">
                <a:lnSpc>
                  <a:spcPts val="5151"/>
                </a:lnSpc>
              </a:pPr>
              <a:r>
                <a:rPr lang="en-US" sz="3679">
                  <a:solidFill>
                    <a:srgbClr val="000000"/>
                  </a:solidFill>
                  <a:ea typeface="Ancient signboards JP"/>
                </a:rPr>
                <a:t>增加建築物散熱效能等。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476500"/>
            <a:ext cx="4958415" cy="7070823"/>
          </a:xfrm>
          <a:custGeom>
            <a:avLst/>
            <a:gdLst/>
            <a:ahLst/>
            <a:cxnLst/>
            <a:rect l="l" t="t" r="r" b="b"/>
            <a:pathLst>
              <a:path w="4958415" h="7070823">
                <a:moveTo>
                  <a:pt x="0" y="0"/>
                </a:moveTo>
                <a:lnTo>
                  <a:pt x="4958414" y="0"/>
                </a:lnTo>
                <a:lnTo>
                  <a:pt x="4958414" y="7070823"/>
                </a:lnTo>
                <a:lnTo>
                  <a:pt x="0" y="7070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63662" y="1146240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6 - </a:t>
            </a:r>
            <a:r>
              <a:rPr lang="en-US" sz="5066" dirty="0" err="1">
                <a:solidFill>
                  <a:srgbClr val="00AF6B"/>
                </a:solidFill>
                <a:latin typeface="Ancient signboards JP"/>
              </a:rPr>
              <a:t>如何應對氣候變化</a:t>
            </a: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﹖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14574" y="1995414"/>
            <a:ext cx="6835468" cy="165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適應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67FCFF7-9D10-43F0-A3E7-78681B5CF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32450" y="7315200"/>
            <a:ext cx="7240393" cy="7200900"/>
          </a:xfrm>
          <a:custGeom>
            <a:avLst/>
            <a:gdLst/>
            <a:ahLst/>
            <a:cxnLst/>
            <a:rect l="l" t="t" r="r" b="b"/>
            <a:pathLst>
              <a:path w="7240393" h="7200900">
                <a:moveTo>
                  <a:pt x="0" y="0"/>
                </a:moveTo>
                <a:lnTo>
                  <a:pt x="7240393" y="0"/>
                </a:lnTo>
                <a:lnTo>
                  <a:pt x="724039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5268">
            <a:off x="13706021" y="5410977"/>
            <a:ext cx="2941319" cy="2941319"/>
          </a:xfrm>
          <a:custGeom>
            <a:avLst/>
            <a:gdLst/>
            <a:ahLst/>
            <a:cxnLst/>
            <a:rect l="l" t="t" r="r" b="b"/>
            <a:pathLst>
              <a:path w="2941319" h="2941319">
                <a:moveTo>
                  <a:pt x="0" y="0"/>
                </a:moveTo>
                <a:lnTo>
                  <a:pt x="2941319" y="0"/>
                </a:lnTo>
                <a:lnTo>
                  <a:pt x="2941319" y="2941319"/>
                </a:lnTo>
                <a:lnTo>
                  <a:pt x="0" y="294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201868" y="4101922"/>
            <a:ext cx="4766611" cy="4763776"/>
            <a:chOff x="0" y="0"/>
            <a:chExt cx="1255404" cy="12546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hlinkClick r:id="rId7"/>
          </p:cNvPr>
          <p:cNvSpPr/>
          <p:nvPr/>
        </p:nvSpPr>
        <p:spPr>
          <a:xfrm>
            <a:off x="4479224" y="4377860"/>
            <a:ext cx="4211899" cy="4211899"/>
          </a:xfrm>
          <a:custGeom>
            <a:avLst/>
            <a:gdLst/>
            <a:ahLst/>
            <a:cxnLst/>
            <a:rect l="l" t="t" r="r" b="b"/>
            <a:pathLst>
              <a:path w="4211899" h="4211899">
                <a:moveTo>
                  <a:pt x="0" y="0"/>
                </a:moveTo>
                <a:lnTo>
                  <a:pt x="4211899" y="0"/>
                </a:lnTo>
                <a:lnTo>
                  <a:pt x="4211899" y="4211900"/>
                </a:lnTo>
                <a:lnTo>
                  <a:pt x="0" y="4211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74755" y="2506169"/>
            <a:ext cx="16230600" cy="116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9"/>
              </a:lnSpc>
            </a:pPr>
            <a:r>
              <a:rPr lang="en-US" sz="3192">
                <a:solidFill>
                  <a:srgbClr val="00AF6B"/>
                </a:solidFill>
                <a:ea typeface="Ancient signboards JP"/>
              </a:rPr>
              <a:t>看看肯亞農民如何藉「氣候智慧型農業」(Climate Smart Agriculture)，改善耕作方法和策略，增強農業在氣候變化下的適應能力，從而有效保障糧食安全及維持生計。</a:t>
            </a:r>
            <a:r>
              <a:rPr lang="en-US" sz="3192">
                <a:solidFill>
                  <a:srgbClr val="00AF6B"/>
                </a:solidFill>
                <a:latin typeface="Ancient signboards JP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" y="1562100"/>
            <a:ext cx="7854340" cy="76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4895">
                <a:solidFill>
                  <a:srgbClr val="00AF6B"/>
                </a:solidFill>
                <a:ea typeface="Ancient signboards JP"/>
              </a:rPr>
              <a:t>個案分析 - 2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5913" y="30420"/>
            <a:ext cx="5301799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短片分享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06729" y="9022743"/>
            <a:ext cx="10697644" cy="987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</a:pPr>
            <a:r>
              <a:rPr lang="en-US" sz="2929" dirty="0">
                <a:solidFill>
                  <a:srgbClr val="FF9405"/>
                </a:solidFill>
                <a:latin typeface="Ancient signboards JP"/>
              </a:rPr>
              <a:t>World Bank - Climate-Smart Farming Helps a Community in Kenya Thrive in the Face of Climate-Change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9FF2EF3-AB96-4917-8AE8-57B0A2A27E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4101" y="2500798"/>
            <a:ext cx="12186959" cy="172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9"/>
              </a:lnSpc>
            </a:pPr>
            <a:r>
              <a:rPr lang="en-US" sz="3192">
                <a:solidFill>
                  <a:srgbClr val="00AF6B"/>
                </a:solidFill>
                <a:ea typeface="Ancient signboards JP"/>
              </a:rPr>
              <a:t>氣候變化令孟加拉面對嚴峻的洪水問題。看看他們在如何在魚農業、水資源及農業方採取行動，適應氣候變化。  </a:t>
            </a:r>
          </a:p>
          <a:p>
            <a:pPr>
              <a:lnSpc>
                <a:spcPts val="4479"/>
              </a:lnSpc>
            </a:pPr>
            <a:endParaRPr lang="en-US" sz="3192">
              <a:solidFill>
                <a:srgbClr val="00AF6B"/>
              </a:solidFill>
              <a:ea typeface="Ancient signboards JP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032450" y="7316997"/>
            <a:ext cx="7240393" cy="7200900"/>
          </a:xfrm>
          <a:custGeom>
            <a:avLst/>
            <a:gdLst/>
            <a:ahLst/>
            <a:cxnLst/>
            <a:rect l="l" t="t" r="r" b="b"/>
            <a:pathLst>
              <a:path w="7240393" h="7200900">
                <a:moveTo>
                  <a:pt x="0" y="0"/>
                </a:moveTo>
                <a:lnTo>
                  <a:pt x="7240393" y="0"/>
                </a:lnTo>
                <a:lnTo>
                  <a:pt x="724039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85268">
            <a:off x="14387641" y="5026984"/>
            <a:ext cx="2941319" cy="2941319"/>
          </a:xfrm>
          <a:custGeom>
            <a:avLst/>
            <a:gdLst/>
            <a:ahLst/>
            <a:cxnLst/>
            <a:rect l="l" t="t" r="r" b="b"/>
            <a:pathLst>
              <a:path w="2941319" h="2941319">
                <a:moveTo>
                  <a:pt x="0" y="0"/>
                </a:moveTo>
                <a:lnTo>
                  <a:pt x="2941319" y="0"/>
                </a:lnTo>
                <a:lnTo>
                  <a:pt x="2941319" y="2941319"/>
                </a:lnTo>
                <a:lnTo>
                  <a:pt x="0" y="294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066310" y="4152466"/>
            <a:ext cx="4766611" cy="4763776"/>
            <a:chOff x="0" y="0"/>
            <a:chExt cx="1255404" cy="12546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hlinkClick r:id="rId7"/>
          </p:cNvPr>
          <p:cNvSpPr/>
          <p:nvPr/>
        </p:nvSpPr>
        <p:spPr>
          <a:xfrm>
            <a:off x="4343400" y="4428139"/>
            <a:ext cx="4212430" cy="4212430"/>
          </a:xfrm>
          <a:custGeom>
            <a:avLst/>
            <a:gdLst/>
            <a:ahLst/>
            <a:cxnLst/>
            <a:rect l="l" t="t" r="r" b="b"/>
            <a:pathLst>
              <a:path w="4212430" h="4212430">
                <a:moveTo>
                  <a:pt x="0" y="0"/>
                </a:moveTo>
                <a:lnTo>
                  <a:pt x="4212430" y="0"/>
                </a:lnTo>
                <a:lnTo>
                  <a:pt x="4212430" y="4212430"/>
                </a:lnTo>
                <a:lnTo>
                  <a:pt x="0" y="42124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3746" y="1532498"/>
            <a:ext cx="7854340" cy="76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4895">
                <a:solidFill>
                  <a:srgbClr val="00AF6B"/>
                </a:solidFill>
                <a:ea typeface="Ancient signboards JP"/>
              </a:rPr>
              <a:t>個案分析 - 3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5061" y="53475"/>
            <a:ext cx="5201171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短片分享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24000" y="9258300"/>
            <a:ext cx="10091098" cy="461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</a:pPr>
            <a:r>
              <a:rPr lang="en-US" sz="2929" dirty="0">
                <a:solidFill>
                  <a:srgbClr val="FF9405"/>
                </a:solidFill>
                <a:latin typeface="Ancient signboards JP"/>
              </a:rPr>
              <a:t>The Economist - How Bangladesh Has Adapted to Climate Change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FEBDAF4-8F2D-42C1-89FD-A0278EFAC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8967" y="2336654"/>
            <a:ext cx="10299733" cy="1846440"/>
            <a:chOff x="0" y="0"/>
            <a:chExt cx="2712687" cy="486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2687" cy="486305"/>
            </a:xfrm>
            <a:custGeom>
              <a:avLst/>
              <a:gdLst/>
              <a:ahLst/>
              <a:cxnLst/>
              <a:rect l="l" t="t" r="r" b="b"/>
              <a:pathLst>
                <a:path w="2712687" h="486305">
                  <a:moveTo>
                    <a:pt x="38335" y="0"/>
                  </a:moveTo>
                  <a:lnTo>
                    <a:pt x="2674352" y="0"/>
                  </a:lnTo>
                  <a:cubicBezTo>
                    <a:pt x="2695524" y="0"/>
                    <a:pt x="2712687" y="17163"/>
                    <a:pt x="2712687" y="38335"/>
                  </a:cubicBezTo>
                  <a:lnTo>
                    <a:pt x="2712687" y="447970"/>
                  </a:lnTo>
                  <a:cubicBezTo>
                    <a:pt x="2712687" y="469142"/>
                    <a:pt x="2695524" y="486305"/>
                    <a:pt x="2674352" y="486305"/>
                  </a:cubicBezTo>
                  <a:lnTo>
                    <a:pt x="38335" y="486305"/>
                  </a:lnTo>
                  <a:cubicBezTo>
                    <a:pt x="17163" y="486305"/>
                    <a:pt x="0" y="469142"/>
                    <a:pt x="0" y="447970"/>
                  </a:cubicBezTo>
                  <a:lnTo>
                    <a:pt x="0" y="38335"/>
                  </a:lnTo>
                  <a:cubicBezTo>
                    <a:pt x="0" y="17163"/>
                    <a:pt x="17163" y="0"/>
                    <a:pt x="38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21058" y="5221855"/>
            <a:ext cx="3056044" cy="2800100"/>
          </a:xfrm>
          <a:custGeom>
            <a:avLst/>
            <a:gdLst/>
            <a:ahLst/>
            <a:cxnLst/>
            <a:rect l="l" t="t" r="r" b="b"/>
            <a:pathLst>
              <a:path w="3056044" h="2800100">
                <a:moveTo>
                  <a:pt x="0" y="0"/>
                </a:moveTo>
                <a:lnTo>
                  <a:pt x="3056044" y="0"/>
                </a:lnTo>
                <a:lnTo>
                  <a:pt x="3056044" y="2800100"/>
                </a:lnTo>
                <a:lnTo>
                  <a:pt x="0" y="2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07554" y="5757274"/>
            <a:ext cx="2322825" cy="1776961"/>
          </a:xfrm>
          <a:custGeom>
            <a:avLst/>
            <a:gdLst/>
            <a:ahLst/>
            <a:cxnLst/>
            <a:rect l="l" t="t" r="r" b="b"/>
            <a:pathLst>
              <a:path w="2322825" h="1776961">
                <a:moveTo>
                  <a:pt x="0" y="0"/>
                </a:moveTo>
                <a:lnTo>
                  <a:pt x="2322826" y="0"/>
                </a:lnTo>
                <a:lnTo>
                  <a:pt x="2322826" y="1776962"/>
                </a:lnTo>
                <a:lnTo>
                  <a:pt x="0" y="177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27327" y="5221855"/>
            <a:ext cx="2033346" cy="2957594"/>
          </a:xfrm>
          <a:custGeom>
            <a:avLst/>
            <a:gdLst/>
            <a:ahLst/>
            <a:cxnLst/>
            <a:rect l="l" t="t" r="r" b="b"/>
            <a:pathLst>
              <a:path w="2033346" h="2957594">
                <a:moveTo>
                  <a:pt x="0" y="0"/>
                </a:moveTo>
                <a:lnTo>
                  <a:pt x="2033346" y="0"/>
                </a:lnTo>
                <a:lnTo>
                  <a:pt x="2033346" y="2957594"/>
                </a:lnTo>
                <a:lnTo>
                  <a:pt x="0" y="2957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64147" y="5476836"/>
            <a:ext cx="1437608" cy="2057400"/>
          </a:xfrm>
          <a:custGeom>
            <a:avLst/>
            <a:gdLst/>
            <a:ahLst/>
            <a:cxnLst/>
            <a:rect l="l" t="t" r="r" b="b"/>
            <a:pathLst>
              <a:path w="1437608" h="2057400">
                <a:moveTo>
                  <a:pt x="0" y="0"/>
                </a:moveTo>
                <a:lnTo>
                  <a:pt x="1437608" y="0"/>
                </a:lnTo>
                <a:lnTo>
                  <a:pt x="14376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39832" y="5277637"/>
            <a:ext cx="2640469" cy="2736237"/>
          </a:xfrm>
          <a:custGeom>
            <a:avLst/>
            <a:gdLst/>
            <a:ahLst/>
            <a:cxnLst/>
            <a:rect l="l" t="t" r="r" b="b"/>
            <a:pathLst>
              <a:path w="2640469" h="2736237">
                <a:moveTo>
                  <a:pt x="0" y="0"/>
                </a:moveTo>
                <a:lnTo>
                  <a:pt x="2640469" y="0"/>
                </a:lnTo>
                <a:lnTo>
                  <a:pt x="2640469" y="2736236"/>
                </a:lnTo>
                <a:lnTo>
                  <a:pt x="0" y="2736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34985" y="1247020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1 - </a:t>
            </a:r>
            <a:r>
              <a:rPr lang="en-US" sz="5066" dirty="0" err="1">
                <a:solidFill>
                  <a:srgbClr val="00AF6B"/>
                </a:solidFill>
                <a:latin typeface="Ancient signboards JP"/>
              </a:rPr>
              <a:t>氣候變﻿化、全球暖化和極端天氣究竟有什麼分別</a:t>
            </a: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80518" y="2561336"/>
            <a:ext cx="9167258" cy="143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1"/>
              </a:lnSpc>
            </a:pP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氣候變化是指某地區，甚至全球氣候偏離了原定的模式</a:t>
            </a:r>
            <a:r>
              <a:rPr lang="en-US" sz="3865" dirty="0">
                <a:solidFill>
                  <a:srgbClr val="000000"/>
                </a:solidFill>
                <a:ea typeface="Ancient signboards JP"/>
              </a:rPr>
              <a:t>, </a:t>
            </a: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包括</a:t>
            </a:r>
            <a:r>
              <a:rPr lang="en-US" sz="3865" dirty="0">
                <a:solidFill>
                  <a:srgbClr val="000000"/>
                </a:solidFill>
                <a:ea typeface="Ancient signboards JP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0965" y="2457299"/>
            <a:ext cx="5953778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氣候變化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64431" y="7922274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降雨量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84318" y="7922274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風向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22994" y="7922274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氣溫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98302" y="7922274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濕度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75417" y="7922274"/>
            <a:ext cx="2969298" cy="239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 dirty="0" err="1">
                <a:solidFill>
                  <a:srgbClr val="FF9405"/>
                </a:solidFill>
                <a:ea typeface="Ancient signboards JP"/>
              </a:rPr>
              <a:t>季節性天氣</a:t>
            </a:r>
            <a:endParaRPr lang="en-US" sz="6465" dirty="0">
              <a:solidFill>
                <a:srgbClr val="FF9405"/>
              </a:solidFill>
              <a:ea typeface="Ancient signboards JP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D33C6EF-2527-4116-974F-9F19B6818A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394925" y="1443811"/>
            <a:ext cx="1366640" cy="1016439"/>
          </a:xfrm>
          <a:custGeom>
            <a:avLst/>
            <a:gdLst/>
            <a:ahLst/>
            <a:cxnLst/>
            <a:rect l="l" t="t" r="r" b="b"/>
            <a:pathLst>
              <a:path w="1366640" h="1016439">
                <a:moveTo>
                  <a:pt x="0" y="0"/>
                </a:moveTo>
                <a:lnTo>
                  <a:pt x="1366640" y="0"/>
                </a:lnTo>
                <a:lnTo>
                  <a:pt x="1366640" y="1016438"/>
                </a:lnTo>
                <a:lnTo>
                  <a:pt x="0" y="1016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hlinkClick r:id="rId5"/>
          </p:cNvPr>
          <p:cNvSpPr/>
          <p:nvPr/>
        </p:nvSpPr>
        <p:spPr>
          <a:xfrm>
            <a:off x="1617845" y="3529065"/>
            <a:ext cx="3961481" cy="3961481"/>
          </a:xfrm>
          <a:custGeom>
            <a:avLst/>
            <a:gdLst/>
            <a:ahLst/>
            <a:cxnLst/>
            <a:rect l="l" t="t" r="r" b="b"/>
            <a:pathLst>
              <a:path w="3961481" h="3961481">
                <a:moveTo>
                  <a:pt x="0" y="0"/>
                </a:moveTo>
                <a:lnTo>
                  <a:pt x="3961480" y="0"/>
                </a:lnTo>
                <a:lnTo>
                  <a:pt x="3961480" y="3961481"/>
                </a:lnTo>
                <a:lnTo>
                  <a:pt x="0" y="3961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hlinkClick r:id="rId7"/>
          </p:cNvPr>
          <p:cNvSpPr/>
          <p:nvPr/>
        </p:nvSpPr>
        <p:spPr>
          <a:xfrm>
            <a:off x="7081291" y="3529065"/>
            <a:ext cx="3961481" cy="3961481"/>
          </a:xfrm>
          <a:custGeom>
            <a:avLst/>
            <a:gdLst/>
            <a:ahLst/>
            <a:cxnLst/>
            <a:rect l="l" t="t" r="r" b="b"/>
            <a:pathLst>
              <a:path w="3961481" h="3961481">
                <a:moveTo>
                  <a:pt x="0" y="0"/>
                </a:moveTo>
                <a:lnTo>
                  <a:pt x="3961480" y="0"/>
                </a:lnTo>
                <a:lnTo>
                  <a:pt x="3961480" y="3961481"/>
                </a:lnTo>
                <a:lnTo>
                  <a:pt x="0" y="39614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>
            <a:hlinkClick r:id="rId9"/>
          </p:cNvPr>
          <p:cNvSpPr/>
          <p:nvPr/>
        </p:nvSpPr>
        <p:spPr>
          <a:xfrm>
            <a:off x="12547458" y="3529065"/>
            <a:ext cx="3961481" cy="3961481"/>
          </a:xfrm>
          <a:custGeom>
            <a:avLst/>
            <a:gdLst/>
            <a:ahLst/>
            <a:cxnLst/>
            <a:rect l="l" t="t" r="r" b="b"/>
            <a:pathLst>
              <a:path w="3961481" h="3961481">
                <a:moveTo>
                  <a:pt x="0" y="0"/>
                </a:moveTo>
                <a:lnTo>
                  <a:pt x="3961481" y="0"/>
                </a:lnTo>
                <a:lnTo>
                  <a:pt x="3961481" y="3961481"/>
                </a:lnTo>
                <a:lnTo>
                  <a:pt x="0" y="3961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238495" y="7953988"/>
            <a:ext cx="4579407" cy="1304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75"/>
              </a:lnSpc>
            </a:pPr>
            <a:r>
              <a:rPr lang="en-US" sz="3119">
                <a:solidFill>
                  <a:srgbClr val="000000"/>
                </a:solidFill>
                <a:latin typeface="Ancient signboards JP"/>
              </a:rPr>
              <a:t>BILL GATES ON THE NEED FOR CLIMATE INNOVATORS </a:t>
            </a:r>
          </a:p>
          <a:p>
            <a:pPr>
              <a:lnSpc>
                <a:spcPts val="3275"/>
              </a:lnSpc>
              <a:spcBef>
                <a:spcPct val="0"/>
              </a:spcBef>
            </a:pPr>
            <a:r>
              <a:rPr lang="en-US" sz="3119">
                <a:solidFill>
                  <a:srgbClr val="000000"/>
                </a:solidFill>
                <a:ea typeface="Ancient signboards JP"/>
              </a:rPr>
              <a:t>資料來源：GATES NOTES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49662" y="1248021"/>
            <a:ext cx="8197796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94"/>
              </a:lnSpc>
            </a:pPr>
            <a:r>
              <a:rPr lang="en-US" sz="9709" dirty="0">
                <a:solidFill>
                  <a:srgbClr val="00AF6B"/>
                </a:solidFill>
                <a:latin typeface="Ancient signboards JP"/>
              </a:rPr>
              <a:t>02  - </a:t>
            </a:r>
            <a:r>
              <a:rPr lang="en-US" sz="9709" dirty="0" err="1">
                <a:solidFill>
                  <a:srgbClr val="00AF6B"/>
                </a:solidFill>
                <a:latin typeface="Ancient signboards JP"/>
              </a:rPr>
              <a:t>短片分享</a:t>
            </a:r>
            <a:endParaRPr lang="en-US" sz="9709" dirty="0">
              <a:solidFill>
                <a:srgbClr val="00AF6B"/>
              </a:solidFill>
              <a:latin typeface="Ancient signboards JP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70098" y="7953988"/>
            <a:ext cx="4256974" cy="128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5"/>
              </a:lnSpc>
            </a:pPr>
            <a:r>
              <a:rPr lang="en-US" sz="3119">
                <a:solidFill>
                  <a:srgbClr val="000000"/>
                </a:solidFill>
                <a:ea typeface="Ancient signboards JP"/>
              </a:rPr>
              <a:t>氣候變遷確實存在！ CNN 破解 3 大暖化迷思</a:t>
            </a:r>
          </a:p>
          <a:p>
            <a:pPr algn="ctr">
              <a:lnSpc>
                <a:spcPts val="3275"/>
              </a:lnSpc>
              <a:spcBef>
                <a:spcPct val="0"/>
              </a:spcBef>
            </a:pPr>
            <a:r>
              <a:rPr lang="en-US" sz="3119">
                <a:solidFill>
                  <a:srgbClr val="000000"/>
                </a:solidFill>
                <a:ea typeface="Ancient signboards JP"/>
              </a:rPr>
              <a:t>資料來源：TVBS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27587" y="7953988"/>
            <a:ext cx="4068888" cy="88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75"/>
              </a:lnSpc>
            </a:pPr>
            <a:r>
              <a:rPr lang="en-US" sz="3119">
                <a:solidFill>
                  <a:srgbClr val="000000"/>
                </a:solidFill>
                <a:ea typeface="Ancient signboards JP"/>
              </a:rPr>
              <a:t>「地獄熱浪」侵襲歐洲</a:t>
            </a:r>
          </a:p>
          <a:p>
            <a:pPr algn="ctr">
              <a:lnSpc>
                <a:spcPts val="3275"/>
              </a:lnSpc>
              <a:spcBef>
                <a:spcPct val="0"/>
              </a:spcBef>
            </a:pPr>
            <a:r>
              <a:rPr lang="en-US" sz="3119">
                <a:solidFill>
                  <a:srgbClr val="000000"/>
                </a:solidFill>
                <a:ea typeface="Ancient signboards JP"/>
              </a:rPr>
              <a:t>資料來源：非凡電視 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2C795091-2349-46EA-8A47-E0CC23823908}"/>
              </a:ext>
            </a:extLst>
          </p:cNvPr>
          <p:cNvSpPr/>
          <p:nvPr/>
        </p:nvSpPr>
        <p:spPr>
          <a:xfrm>
            <a:off x="4000847" y="988598"/>
            <a:ext cx="1926866" cy="192686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2E3C5A1-61DF-44AE-A539-27BF07A3AF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橢圓 7">
            <a:extLst>
              <a:ext uri="{FF2B5EF4-FFF2-40B4-BE49-F238E27FC236}">
                <a16:creationId xmlns:a16="http://schemas.microsoft.com/office/drawing/2014/main" id="{A34BFE82-039B-42B0-9913-33B22E1F361F}"/>
              </a:ext>
            </a:extLst>
          </p:cNvPr>
          <p:cNvSpPr/>
          <p:nvPr/>
        </p:nvSpPr>
        <p:spPr>
          <a:xfrm>
            <a:off x="5083534" y="702034"/>
            <a:ext cx="1926866" cy="192686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TextBox 3"/>
          <p:cNvSpPr txBox="1"/>
          <p:nvPr/>
        </p:nvSpPr>
        <p:spPr>
          <a:xfrm>
            <a:off x="2284720" y="3699549"/>
            <a:ext cx="9220569" cy="304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>
                <a:solidFill>
                  <a:srgbClr val="000000"/>
                </a:solidFill>
                <a:latin typeface="Ancient signboards JP"/>
              </a:rPr>
              <a:t>BBC 新聞 -氣候變化：英國禁售柴油和汽油車將提前實施  </a:t>
            </a:r>
          </a:p>
          <a:p>
            <a:pPr>
              <a:lnSpc>
                <a:spcPts val="3360"/>
              </a:lnSpc>
            </a:pPr>
            <a:endParaRPr lang="en-US" sz="3200">
              <a:solidFill>
                <a:srgbClr val="000000"/>
              </a:solidFill>
              <a:latin typeface="Ancient signboards JP"/>
            </a:endParaRPr>
          </a:p>
          <a:p>
            <a:pPr>
              <a:lnSpc>
                <a:spcPts val="3360"/>
              </a:lnSpc>
            </a:pPr>
            <a:r>
              <a:rPr lang="en-US" sz="3200">
                <a:solidFill>
                  <a:srgbClr val="D65B43"/>
                </a:solidFill>
                <a:ea typeface="Ancient signboards JP"/>
              </a:rPr>
              <a:t>思考問題： </a:t>
            </a:r>
          </a:p>
          <a:p>
            <a:pPr>
              <a:lnSpc>
                <a:spcPts val="3360"/>
              </a:lnSpc>
            </a:pPr>
            <a:r>
              <a:rPr lang="en-US" sz="3200">
                <a:solidFill>
                  <a:srgbClr val="D65B43"/>
                </a:solidFill>
                <a:latin typeface="Ancient signboards JP"/>
              </a:rPr>
              <a:t>A) 英國計劃在 2050 年之前達到什麼碳排放目標﹖ </a:t>
            </a:r>
          </a:p>
          <a:p>
            <a:pPr>
              <a:lnSpc>
                <a:spcPts val="3360"/>
              </a:lnSpc>
            </a:pPr>
            <a:r>
              <a:rPr lang="en-US" sz="3200">
                <a:solidFill>
                  <a:srgbClr val="D65B43"/>
                </a:solidFill>
                <a:latin typeface="Ancient signboards JP"/>
              </a:rPr>
              <a:t>B) 英國推出了什麼計劃來減低汽車碳排放量﹖ 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>
                <a:solidFill>
                  <a:srgbClr val="D65B43"/>
                </a:solidFill>
                <a:latin typeface="Ancient signboards JP"/>
              </a:rPr>
              <a:t>C) 禁止出售柴油汽油車將影響那些持份者﹖</a:t>
            </a:r>
          </a:p>
        </p:txBody>
      </p:sp>
      <p:sp>
        <p:nvSpPr>
          <p:cNvPr id="4" name="Freeform 4"/>
          <p:cNvSpPr/>
          <p:nvPr/>
        </p:nvSpPr>
        <p:spPr>
          <a:xfrm rot="-3404556">
            <a:off x="13011710" y="5199912"/>
            <a:ext cx="7914730" cy="4956600"/>
          </a:xfrm>
          <a:custGeom>
            <a:avLst/>
            <a:gdLst/>
            <a:ahLst/>
            <a:cxnLst/>
            <a:rect l="l" t="t" r="r" b="b"/>
            <a:pathLst>
              <a:path w="7914730" h="4956600">
                <a:moveTo>
                  <a:pt x="0" y="0"/>
                </a:moveTo>
                <a:lnTo>
                  <a:pt x="7914730" y="0"/>
                </a:lnTo>
                <a:lnTo>
                  <a:pt x="7914730" y="4956600"/>
                </a:lnTo>
                <a:lnTo>
                  <a:pt x="0" y="495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0837" y="4862172"/>
            <a:ext cx="1282634" cy="1882765"/>
          </a:xfrm>
          <a:custGeom>
            <a:avLst/>
            <a:gdLst/>
            <a:ahLst/>
            <a:cxnLst/>
            <a:rect l="l" t="t" r="r" b="b"/>
            <a:pathLst>
              <a:path w="1282634" h="1882765">
                <a:moveTo>
                  <a:pt x="0" y="0"/>
                </a:moveTo>
                <a:lnTo>
                  <a:pt x="1282634" y="0"/>
                </a:lnTo>
                <a:lnTo>
                  <a:pt x="1282634" y="1882765"/>
                </a:lnTo>
                <a:lnTo>
                  <a:pt x="0" y="1882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 dirty="0"/>
          </a:p>
        </p:txBody>
      </p:sp>
      <p:sp>
        <p:nvSpPr>
          <p:cNvPr id="6" name="Freeform 6">
            <a:hlinkClick r:id="rId6"/>
          </p:cNvPr>
          <p:cNvSpPr/>
          <p:nvPr/>
        </p:nvSpPr>
        <p:spPr>
          <a:xfrm>
            <a:off x="11967788" y="3009900"/>
            <a:ext cx="3754207" cy="3754207"/>
          </a:xfrm>
          <a:custGeom>
            <a:avLst/>
            <a:gdLst/>
            <a:ahLst/>
            <a:cxnLst/>
            <a:rect l="l" t="t" r="r" b="b"/>
            <a:pathLst>
              <a:path w="3754207" h="3754207">
                <a:moveTo>
                  <a:pt x="0" y="0"/>
                </a:moveTo>
                <a:lnTo>
                  <a:pt x="3754207" y="0"/>
                </a:lnTo>
                <a:lnTo>
                  <a:pt x="3754207" y="3754207"/>
                </a:lnTo>
                <a:lnTo>
                  <a:pt x="0" y="37542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86762" y="981075"/>
            <a:ext cx="922056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94"/>
              </a:lnSpc>
            </a:pPr>
            <a:r>
              <a:rPr lang="en-US" sz="9709" dirty="0">
                <a:solidFill>
                  <a:srgbClr val="00AF6B"/>
                </a:solidFill>
                <a:latin typeface="Ancient signboards JP"/>
              </a:rPr>
              <a:t>03  - </a:t>
            </a:r>
            <a:r>
              <a:rPr lang="en-US" sz="9709" dirty="0" err="1">
                <a:solidFill>
                  <a:srgbClr val="00AF6B"/>
                </a:solidFill>
                <a:latin typeface="Ancient signboards JP"/>
              </a:rPr>
              <a:t>網上剪報</a:t>
            </a:r>
            <a:endParaRPr lang="en-US" sz="9709" dirty="0">
              <a:solidFill>
                <a:srgbClr val="00AF6B"/>
              </a:solidFill>
              <a:latin typeface="Ancient signboards JP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B5BC113-29F0-4854-A76B-1AEECADD8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038600" y="3543300"/>
            <a:ext cx="102108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62"/>
              </a:lnSpc>
            </a:pPr>
            <a:r>
              <a:rPr lang="en-US" sz="2630" dirty="0">
                <a:solidFill>
                  <a:srgbClr val="000000"/>
                </a:solidFill>
                <a:latin typeface="Ancient signboards JP"/>
              </a:rPr>
              <a:t>BBC NEWS - CLIMATE CHANGE: BIG LIFESTYLE CHANGES ARE THE ONLY ANSWER </a:t>
            </a:r>
          </a:p>
          <a:p>
            <a:pPr>
              <a:lnSpc>
                <a:spcPts val="2762"/>
              </a:lnSpc>
            </a:pPr>
            <a:endParaRPr lang="en-US" sz="2630" dirty="0">
              <a:solidFill>
                <a:srgbClr val="000000"/>
              </a:solidFill>
              <a:latin typeface="Ancient signboards JP"/>
            </a:endParaRPr>
          </a:p>
          <a:p>
            <a:pPr>
              <a:lnSpc>
                <a:spcPts val="2762"/>
              </a:lnSpc>
            </a:pPr>
            <a:r>
              <a:rPr lang="en-US" sz="2630" dirty="0">
                <a:solidFill>
                  <a:srgbClr val="D65B43"/>
                </a:solidFill>
                <a:latin typeface="Ancient signboards JP"/>
              </a:rPr>
              <a:t>GUIDED QUESTIONS: </a:t>
            </a:r>
          </a:p>
          <a:p>
            <a:pPr>
              <a:lnSpc>
                <a:spcPts val="2762"/>
              </a:lnSpc>
            </a:pPr>
            <a:r>
              <a:rPr lang="en-US" sz="2630" dirty="0">
                <a:solidFill>
                  <a:srgbClr val="D65B43"/>
                </a:solidFill>
                <a:latin typeface="Ancient signboards JP"/>
              </a:rPr>
              <a:t>A) WHAT IS THE U.K.’S LATEST CLIMATE CHANGE TARGET TO ACHIEVE BY 2050? </a:t>
            </a:r>
          </a:p>
          <a:p>
            <a:pPr>
              <a:lnSpc>
                <a:spcPts val="2762"/>
              </a:lnSpc>
            </a:pPr>
            <a:endParaRPr lang="en-US" sz="2630" dirty="0">
              <a:solidFill>
                <a:srgbClr val="D65B43"/>
              </a:solidFill>
              <a:latin typeface="Ancient signboards JP"/>
            </a:endParaRPr>
          </a:p>
          <a:p>
            <a:pPr>
              <a:lnSpc>
                <a:spcPts val="2762"/>
              </a:lnSpc>
            </a:pPr>
            <a:r>
              <a:rPr lang="en-US" sz="2630" dirty="0">
                <a:solidFill>
                  <a:srgbClr val="D65B43"/>
                </a:solidFill>
                <a:latin typeface="Ancient signboards JP"/>
              </a:rPr>
              <a:t>B) WHAT ARE THE ROLES OF CONSUMERS IN ACHIEVING THE U.K.’S TARGET? WHAT CAN THE GOVERNMENT DO TO DRIVE THE CHANGE OF CONSUMERS’ BEHAVIOURS? </a:t>
            </a:r>
          </a:p>
          <a:p>
            <a:pPr>
              <a:lnSpc>
                <a:spcPts val="2762"/>
              </a:lnSpc>
            </a:pPr>
            <a:endParaRPr lang="en-US" sz="2630" dirty="0">
              <a:solidFill>
                <a:srgbClr val="D65B43"/>
              </a:solidFill>
              <a:latin typeface="Ancient signboards JP"/>
            </a:endParaRPr>
          </a:p>
          <a:p>
            <a:pPr>
              <a:lnSpc>
                <a:spcPts val="2762"/>
              </a:lnSpc>
              <a:spcBef>
                <a:spcPct val="0"/>
              </a:spcBef>
            </a:pPr>
            <a:r>
              <a:rPr lang="en-US" sz="2630" dirty="0">
                <a:solidFill>
                  <a:srgbClr val="D65B43"/>
                </a:solidFill>
                <a:latin typeface="Ancient signboards JP"/>
              </a:rPr>
              <a:t>C) ACCORDING TO THE NEWS ARTICLE, 20% CUT IN RED MEAT AND DAIRY IS NEEDED IN ORDER TO REDUCE CARBON EMISSION. WHAT ARE THE CONTROVERSIES THAT MAY ARISE IN CUTTING FARM SUBSIDIES? WHICH STAKEHOLDERS WILL BE AFFECTED?</a:t>
            </a:r>
          </a:p>
        </p:txBody>
      </p:sp>
      <p:sp>
        <p:nvSpPr>
          <p:cNvPr id="4" name="Freeform 4"/>
          <p:cNvSpPr/>
          <p:nvPr/>
        </p:nvSpPr>
        <p:spPr>
          <a:xfrm rot="-4442410">
            <a:off x="13082794" y="5246631"/>
            <a:ext cx="8665648" cy="5085652"/>
          </a:xfrm>
          <a:custGeom>
            <a:avLst/>
            <a:gdLst/>
            <a:ahLst/>
            <a:cxnLst/>
            <a:rect l="l" t="t" r="r" b="b"/>
            <a:pathLst>
              <a:path w="8665648" h="5085652">
                <a:moveTo>
                  <a:pt x="0" y="0"/>
                </a:moveTo>
                <a:lnTo>
                  <a:pt x="8665648" y="0"/>
                </a:lnTo>
                <a:lnTo>
                  <a:pt x="8665648" y="5085652"/>
                </a:lnTo>
                <a:lnTo>
                  <a:pt x="0" y="508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hlinkClick r:id="rId4"/>
          </p:cNvPr>
          <p:cNvSpPr/>
          <p:nvPr/>
        </p:nvSpPr>
        <p:spPr>
          <a:xfrm>
            <a:off x="762000" y="5524500"/>
            <a:ext cx="2770529" cy="2770529"/>
          </a:xfrm>
          <a:custGeom>
            <a:avLst/>
            <a:gdLst/>
            <a:ahLst/>
            <a:cxnLst/>
            <a:rect l="l" t="t" r="r" b="b"/>
            <a:pathLst>
              <a:path w="2770529" h="2770529">
                <a:moveTo>
                  <a:pt x="0" y="0"/>
                </a:moveTo>
                <a:lnTo>
                  <a:pt x="2770528" y="0"/>
                </a:lnTo>
                <a:lnTo>
                  <a:pt x="2770528" y="2770529"/>
                </a:lnTo>
                <a:lnTo>
                  <a:pt x="0" y="2770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1208" y="3257736"/>
            <a:ext cx="1492111" cy="1885764"/>
          </a:xfrm>
          <a:custGeom>
            <a:avLst/>
            <a:gdLst/>
            <a:ahLst/>
            <a:cxnLst/>
            <a:rect l="l" t="t" r="r" b="b"/>
            <a:pathLst>
              <a:path w="1492111" h="1885764">
                <a:moveTo>
                  <a:pt x="0" y="0"/>
                </a:moveTo>
                <a:lnTo>
                  <a:pt x="1492111" y="0"/>
                </a:lnTo>
                <a:lnTo>
                  <a:pt x="1492111" y="1885764"/>
                </a:lnTo>
                <a:lnTo>
                  <a:pt x="0" y="1885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86762" y="981075"/>
            <a:ext cx="824246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94"/>
              </a:lnSpc>
            </a:pPr>
            <a:r>
              <a:rPr lang="en-US" sz="9709" dirty="0">
                <a:solidFill>
                  <a:srgbClr val="00AF6B"/>
                </a:solidFill>
                <a:latin typeface="Ancient signboards JP"/>
              </a:rPr>
              <a:t>03  - </a:t>
            </a:r>
            <a:r>
              <a:rPr lang="en-US" sz="9709" dirty="0" err="1">
                <a:solidFill>
                  <a:srgbClr val="00AF6B"/>
                </a:solidFill>
                <a:latin typeface="Ancient signboards JP"/>
              </a:rPr>
              <a:t>網上剪報</a:t>
            </a:r>
            <a:endParaRPr lang="en-US" sz="9709" dirty="0">
              <a:solidFill>
                <a:srgbClr val="00AF6B"/>
              </a:solidFill>
              <a:latin typeface="Ancient signboards JP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19CDFF96-9740-44FC-B712-82E6AEF8CCEC}"/>
              </a:ext>
            </a:extLst>
          </p:cNvPr>
          <p:cNvSpPr/>
          <p:nvPr/>
        </p:nvSpPr>
        <p:spPr>
          <a:xfrm>
            <a:off x="5083534" y="702034"/>
            <a:ext cx="1926866" cy="192686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006DCF7-FD96-40BD-8ED1-A58D23A67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994405" y="7130005"/>
            <a:ext cx="2902334" cy="2753589"/>
          </a:xfrm>
          <a:custGeom>
            <a:avLst/>
            <a:gdLst/>
            <a:ahLst/>
            <a:cxnLst/>
            <a:rect l="l" t="t" r="r" b="b"/>
            <a:pathLst>
              <a:path w="2902334" h="2753589">
                <a:moveTo>
                  <a:pt x="0" y="0"/>
                </a:moveTo>
                <a:lnTo>
                  <a:pt x="2902334" y="0"/>
                </a:lnTo>
                <a:lnTo>
                  <a:pt x="2902334" y="2753590"/>
                </a:lnTo>
                <a:lnTo>
                  <a:pt x="0" y="2753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hlinkClick r:id="rId5"/>
          </p:cNvPr>
          <p:cNvSpPr/>
          <p:nvPr/>
        </p:nvSpPr>
        <p:spPr>
          <a:xfrm>
            <a:off x="4478558" y="3600353"/>
            <a:ext cx="3913788" cy="3913788"/>
          </a:xfrm>
          <a:custGeom>
            <a:avLst/>
            <a:gdLst/>
            <a:ahLst/>
            <a:cxnLst/>
            <a:rect l="l" t="t" r="r" b="b"/>
            <a:pathLst>
              <a:path w="3913788" h="3913788">
                <a:moveTo>
                  <a:pt x="0" y="0"/>
                </a:moveTo>
                <a:lnTo>
                  <a:pt x="3913788" y="0"/>
                </a:lnTo>
                <a:lnTo>
                  <a:pt x="3913788" y="3913788"/>
                </a:lnTo>
                <a:lnTo>
                  <a:pt x="0" y="3913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hlinkClick r:id="rId7"/>
          </p:cNvPr>
          <p:cNvSpPr/>
          <p:nvPr/>
        </p:nvSpPr>
        <p:spPr>
          <a:xfrm>
            <a:off x="9965850" y="3600353"/>
            <a:ext cx="3913788" cy="3913788"/>
          </a:xfrm>
          <a:custGeom>
            <a:avLst/>
            <a:gdLst/>
            <a:ahLst/>
            <a:cxnLst/>
            <a:rect l="l" t="t" r="r" b="b"/>
            <a:pathLst>
              <a:path w="3913788" h="3913788">
                <a:moveTo>
                  <a:pt x="0" y="0"/>
                </a:moveTo>
                <a:lnTo>
                  <a:pt x="3913788" y="0"/>
                </a:lnTo>
                <a:lnTo>
                  <a:pt x="3913788" y="3913788"/>
                </a:lnTo>
                <a:lnTo>
                  <a:pt x="0" y="39137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86762" y="981075"/>
            <a:ext cx="8570426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94"/>
              </a:lnSpc>
            </a:pPr>
            <a:r>
              <a:rPr lang="en-US" sz="9709" dirty="0">
                <a:solidFill>
                  <a:srgbClr val="00AF6B"/>
                </a:solidFill>
                <a:latin typeface="Ancient signboards JP"/>
              </a:rPr>
              <a:t>04  - </a:t>
            </a:r>
            <a:r>
              <a:rPr lang="en-US" sz="9709" dirty="0" err="1">
                <a:solidFill>
                  <a:srgbClr val="00AF6B"/>
                </a:solidFill>
                <a:latin typeface="Ancient signboards JP"/>
              </a:rPr>
              <a:t>文章閲讀</a:t>
            </a:r>
            <a:endParaRPr lang="en-US" sz="9709" dirty="0">
              <a:solidFill>
                <a:srgbClr val="00AF6B"/>
              </a:solidFill>
              <a:latin typeface="Ancient signboards JP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30812" y="8025275"/>
            <a:ext cx="4256974" cy="4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5"/>
              </a:lnSpc>
              <a:spcBef>
                <a:spcPct val="0"/>
              </a:spcBef>
            </a:pPr>
            <a:r>
              <a:rPr lang="en-US" sz="3119">
                <a:solidFill>
                  <a:srgbClr val="000000"/>
                </a:solidFill>
                <a:ea typeface="Ancient signboards JP"/>
              </a:rPr>
              <a:t>群策群力 減災抗災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88300" y="8025275"/>
            <a:ext cx="4068888" cy="4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5"/>
              </a:lnSpc>
              <a:spcBef>
                <a:spcPct val="0"/>
              </a:spcBef>
            </a:pPr>
            <a:r>
              <a:rPr lang="en-US" sz="3119">
                <a:solidFill>
                  <a:srgbClr val="000000"/>
                </a:solidFill>
                <a:ea typeface="Ancient signboards JP"/>
              </a:rPr>
              <a:t>荒漠化下的農耕小技 </a:t>
            </a:r>
            <a:r>
              <a:rPr lang="en-US" sz="3119">
                <a:solidFill>
                  <a:srgbClr val="000000"/>
                </a:solidFill>
                <a:latin typeface="Ancient signboards JP"/>
              </a:rPr>
              <a:t> 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5EE1824-93F4-4781-AE9D-43EEE1E0D2DE}"/>
              </a:ext>
            </a:extLst>
          </p:cNvPr>
          <p:cNvSpPr/>
          <p:nvPr/>
        </p:nvSpPr>
        <p:spPr>
          <a:xfrm>
            <a:off x="5083534" y="702034"/>
            <a:ext cx="1926866" cy="192686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722496E-047C-47F0-93E6-17031825C1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hlinkClick r:id="rId3"/>
          </p:cNvPr>
          <p:cNvSpPr/>
          <p:nvPr/>
        </p:nvSpPr>
        <p:spPr>
          <a:xfrm>
            <a:off x="1361313" y="3675478"/>
            <a:ext cx="3026444" cy="3026444"/>
          </a:xfrm>
          <a:custGeom>
            <a:avLst/>
            <a:gdLst/>
            <a:ahLst/>
            <a:cxnLst/>
            <a:rect l="l" t="t" r="r" b="b"/>
            <a:pathLst>
              <a:path w="3026444" h="3026444">
                <a:moveTo>
                  <a:pt x="0" y="0"/>
                </a:moveTo>
                <a:lnTo>
                  <a:pt x="3026444" y="0"/>
                </a:lnTo>
                <a:lnTo>
                  <a:pt x="3026444" y="3026444"/>
                </a:lnTo>
                <a:lnTo>
                  <a:pt x="0" y="3026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393" y="3675478"/>
            <a:ext cx="3026444" cy="3026444"/>
          </a:xfrm>
          <a:custGeom>
            <a:avLst/>
            <a:gdLst/>
            <a:ahLst/>
            <a:cxnLst/>
            <a:rect l="l" t="t" r="r" b="b"/>
            <a:pathLst>
              <a:path w="3026444" h="3026444">
                <a:moveTo>
                  <a:pt x="0" y="0"/>
                </a:moveTo>
                <a:lnTo>
                  <a:pt x="3026445" y="0"/>
                </a:lnTo>
                <a:lnTo>
                  <a:pt x="3026445" y="3026444"/>
                </a:lnTo>
                <a:lnTo>
                  <a:pt x="0" y="3026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>
            <a:hlinkClick r:id="rId6"/>
          </p:cNvPr>
          <p:cNvSpPr/>
          <p:nvPr/>
        </p:nvSpPr>
        <p:spPr>
          <a:xfrm>
            <a:off x="9797473" y="3675478"/>
            <a:ext cx="3026444" cy="3026444"/>
          </a:xfrm>
          <a:custGeom>
            <a:avLst/>
            <a:gdLst/>
            <a:ahLst/>
            <a:cxnLst/>
            <a:rect l="l" t="t" r="r" b="b"/>
            <a:pathLst>
              <a:path w="3026444" h="3026444">
                <a:moveTo>
                  <a:pt x="0" y="0"/>
                </a:moveTo>
                <a:lnTo>
                  <a:pt x="3026445" y="0"/>
                </a:lnTo>
                <a:lnTo>
                  <a:pt x="3026445" y="3026444"/>
                </a:lnTo>
                <a:lnTo>
                  <a:pt x="0" y="3026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>
            <a:hlinkClick r:id="rId8"/>
          </p:cNvPr>
          <p:cNvSpPr/>
          <p:nvPr/>
        </p:nvSpPr>
        <p:spPr>
          <a:xfrm>
            <a:off x="14014543" y="3675478"/>
            <a:ext cx="3026444" cy="3026444"/>
          </a:xfrm>
          <a:custGeom>
            <a:avLst/>
            <a:gdLst/>
            <a:ahLst/>
            <a:cxnLst/>
            <a:rect l="l" t="t" r="r" b="b"/>
            <a:pathLst>
              <a:path w="3026444" h="3026444">
                <a:moveTo>
                  <a:pt x="0" y="0"/>
                </a:moveTo>
                <a:lnTo>
                  <a:pt x="3026444" y="0"/>
                </a:lnTo>
                <a:lnTo>
                  <a:pt x="3026444" y="3026444"/>
                </a:lnTo>
                <a:lnTo>
                  <a:pt x="0" y="30264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10784" y="981075"/>
            <a:ext cx="14930203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94"/>
              </a:lnSpc>
            </a:pPr>
            <a:r>
              <a:rPr lang="en-US" sz="9709" dirty="0">
                <a:solidFill>
                  <a:srgbClr val="00AF6B"/>
                </a:solidFill>
                <a:latin typeface="Ancient signboards JP"/>
              </a:rPr>
              <a:t>05  - </a:t>
            </a:r>
            <a:r>
              <a:rPr lang="en-US" sz="9709" dirty="0" err="1">
                <a:solidFill>
                  <a:srgbClr val="00AF6B"/>
                </a:solidFill>
                <a:latin typeface="Ancient signboards JP"/>
              </a:rPr>
              <a:t>國際救援工作與協作</a:t>
            </a:r>
            <a:endParaRPr lang="en-US" sz="9709" dirty="0">
              <a:solidFill>
                <a:srgbClr val="00AF6B"/>
              </a:solidFill>
              <a:latin typeface="Ancient signboards JP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326169" y="7062921"/>
            <a:ext cx="3969053" cy="103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0"/>
              </a:lnSpc>
            </a:pPr>
            <a:r>
              <a:rPr lang="en-US" sz="2457">
                <a:solidFill>
                  <a:srgbClr val="000000"/>
                </a:solidFill>
                <a:ea typeface="Ancient signboards JP"/>
              </a:rPr>
              <a:t>為港人度身訂造的</a:t>
            </a:r>
          </a:p>
          <a:p>
            <a:pPr algn="ctr">
              <a:lnSpc>
                <a:spcPts val="2580"/>
              </a:lnSpc>
            </a:pPr>
            <a:r>
              <a:rPr lang="en-US" sz="2457">
                <a:solidFill>
                  <a:srgbClr val="000000"/>
                </a:solidFill>
                <a:ea typeface="Ancient signboards JP"/>
              </a:rPr>
              <a:t>「碳足印計算器」手機</a:t>
            </a:r>
          </a:p>
          <a:p>
            <a:pPr algn="ctr">
              <a:lnSpc>
                <a:spcPts val="2580"/>
              </a:lnSpc>
              <a:spcBef>
                <a:spcPct val="0"/>
              </a:spcBef>
            </a:pPr>
            <a:r>
              <a:rPr lang="en-US" sz="2457">
                <a:solidFill>
                  <a:srgbClr val="000000"/>
                </a:solidFill>
                <a:ea typeface="Ancient signboards JP"/>
              </a:rPr>
              <a:t>資料來源：世界自然基金會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3671" y="7062921"/>
            <a:ext cx="3581729" cy="71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0"/>
              </a:lnSpc>
            </a:pPr>
            <a:r>
              <a:rPr lang="en-US" sz="2457">
                <a:solidFill>
                  <a:srgbClr val="000000"/>
                </a:solidFill>
                <a:ea typeface="Ancient signboards JP"/>
              </a:rPr>
              <a:t>氣候變化 – 全球應對措施</a:t>
            </a:r>
          </a:p>
          <a:p>
            <a:pPr>
              <a:lnSpc>
                <a:spcPts val="2580"/>
              </a:lnSpc>
              <a:spcBef>
                <a:spcPct val="0"/>
              </a:spcBef>
            </a:pPr>
            <a:endParaRPr lang="en-US" sz="2457">
              <a:solidFill>
                <a:srgbClr val="000000"/>
              </a:solidFill>
              <a:ea typeface="Ancient signboards JP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80593" y="7062921"/>
            <a:ext cx="3824045" cy="103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0"/>
              </a:lnSpc>
            </a:pPr>
            <a:r>
              <a:rPr lang="en-US" sz="2457">
                <a:solidFill>
                  <a:srgbClr val="000000"/>
                </a:solidFill>
                <a:ea typeface="Ancient signboards JP"/>
              </a:rPr>
              <a:t>厄爾尼諾現象：</a:t>
            </a:r>
          </a:p>
          <a:p>
            <a:pPr algn="ctr">
              <a:lnSpc>
                <a:spcPts val="2580"/>
              </a:lnSpc>
            </a:pPr>
            <a:r>
              <a:rPr lang="en-US" sz="2457">
                <a:solidFill>
                  <a:srgbClr val="000000"/>
                </a:solidFill>
                <a:ea typeface="Ancient signboards JP"/>
              </a:rPr>
              <a:t>報告揭示對非洲南部的影響 </a:t>
            </a:r>
          </a:p>
          <a:p>
            <a:pPr algn="ctr">
              <a:lnSpc>
                <a:spcPts val="2580"/>
              </a:lnSpc>
              <a:spcBef>
                <a:spcPct val="0"/>
              </a:spcBef>
            </a:pPr>
            <a:r>
              <a:rPr lang="en-US" sz="2457">
                <a:solidFill>
                  <a:srgbClr val="000000"/>
                </a:solidFill>
                <a:latin typeface="Ancient signboards JP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51200" y="7062921"/>
            <a:ext cx="3353129" cy="70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0"/>
              </a:lnSpc>
            </a:pPr>
            <a:r>
              <a:rPr lang="en-US" sz="2457">
                <a:solidFill>
                  <a:srgbClr val="000000"/>
                </a:solidFill>
                <a:latin typeface="Ancient signboards JP"/>
              </a:rPr>
              <a:t>CLIMATE ACTION</a:t>
            </a:r>
          </a:p>
          <a:p>
            <a:pPr algn="ctr">
              <a:lnSpc>
                <a:spcPts val="2580"/>
              </a:lnSpc>
              <a:spcBef>
                <a:spcPct val="0"/>
              </a:spcBef>
            </a:pPr>
            <a:r>
              <a:rPr lang="en-US" sz="2457">
                <a:solidFill>
                  <a:srgbClr val="000000"/>
                </a:solidFill>
                <a:ea typeface="Ancient signboards JP"/>
              </a:rPr>
              <a:t>資料來源：聯合國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E630B543-4263-4FE3-B467-FB04D8EE479B}"/>
              </a:ext>
            </a:extLst>
          </p:cNvPr>
          <p:cNvSpPr/>
          <p:nvPr/>
        </p:nvSpPr>
        <p:spPr>
          <a:xfrm>
            <a:off x="1806934" y="723900"/>
            <a:ext cx="1926866" cy="192686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BAE6B1D-A70A-4E8D-9606-09367F02FE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3401" y="3539694"/>
            <a:ext cx="11561197" cy="3207612"/>
            <a:chOff x="0" y="0"/>
            <a:chExt cx="3044924" cy="8448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4924" cy="844803"/>
            </a:xfrm>
            <a:custGeom>
              <a:avLst/>
              <a:gdLst/>
              <a:ahLst/>
              <a:cxnLst/>
              <a:rect l="l" t="t" r="r" b="b"/>
              <a:pathLst>
                <a:path w="3044924" h="844803">
                  <a:moveTo>
                    <a:pt x="34152" y="0"/>
                  </a:moveTo>
                  <a:lnTo>
                    <a:pt x="3010772" y="0"/>
                  </a:lnTo>
                  <a:cubicBezTo>
                    <a:pt x="3019830" y="0"/>
                    <a:pt x="3028517" y="3598"/>
                    <a:pt x="3034922" y="10003"/>
                  </a:cubicBezTo>
                  <a:cubicBezTo>
                    <a:pt x="3041326" y="16408"/>
                    <a:pt x="3044924" y="25094"/>
                    <a:pt x="3044924" y="34152"/>
                  </a:cubicBezTo>
                  <a:lnTo>
                    <a:pt x="3044924" y="810651"/>
                  </a:lnTo>
                  <a:cubicBezTo>
                    <a:pt x="3044924" y="819709"/>
                    <a:pt x="3041326" y="828395"/>
                    <a:pt x="3034922" y="834800"/>
                  </a:cubicBezTo>
                  <a:cubicBezTo>
                    <a:pt x="3028517" y="841205"/>
                    <a:pt x="3019830" y="844803"/>
                    <a:pt x="3010772" y="844803"/>
                  </a:cubicBezTo>
                  <a:lnTo>
                    <a:pt x="34152" y="844803"/>
                  </a:lnTo>
                  <a:cubicBezTo>
                    <a:pt x="25094" y="844803"/>
                    <a:pt x="16408" y="841205"/>
                    <a:pt x="10003" y="834800"/>
                  </a:cubicBezTo>
                  <a:cubicBezTo>
                    <a:pt x="3598" y="828395"/>
                    <a:pt x="0" y="819709"/>
                    <a:pt x="0" y="810651"/>
                  </a:cubicBezTo>
                  <a:lnTo>
                    <a:pt x="0" y="34152"/>
                  </a:lnTo>
                  <a:cubicBezTo>
                    <a:pt x="0" y="25094"/>
                    <a:pt x="3598" y="16408"/>
                    <a:pt x="10003" y="10003"/>
                  </a:cubicBezTo>
                  <a:cubicBezTo>
                    <a:pt x="16408" y="3598"/>
                    <a:pt x="25094" y="0"/>
                    <a:pt x="34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1 - </a:t>
            </a:r>
            <a:r>
              <a:rPr lang="en-US" sz="5066" dirty="0" err="1">
                <a:solidFill>
                  <a:srgbClr val="00AF6B"/>
                </a:solidFill>
                <a:latin typeface="Ancient signboards JP"/>
              </a:rPr>
              <a:t>氣候變﻿化、全球暖化和極端天氣究竟有什麼分別</a:t>
            </a: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68234" y="3682365"/>
            <a:ext cx="10551532" cy="264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Ancient signboards JP"/>
              </a:rPr>
              <a:t>氣候變化</a:t>
            </a:r>
            <a:r>
              <a:rPr lang="en-US" sz="7200">
                <a:solidFill>
                  <a:srgbClr val="FF9405"/>
                </a:solidFill>
                <a:ea typeface="Ancient signboards JP"/>
              </a:rPr>
              <a:t>不是短暫</a:t>
            </a:r>
            <a:r>
              <a:rPr lang="en-US" sz="7200">
                <a:solidFill>
                  <a:srgbClr val="000000"/>
                </a:solidFill>
                <a:ea typeface="Ancient signboards JP"/>
              </a:rPr>
              <a:t>的，而是</a:t>
            </a:r>
            <a:r>
              <a:rPr lang="en-US" sz="7200">
                <a:solidFill>
                  <a:srgbClr val="FF9405"/>
                </a:solidFill>
                <a:ea typeface="Ancient signboards JP"/>
              </a:rPr>
              <a:t>長期</a:t>
            </a:r>
            <a:r>
              <a:rPr lang="en-US" sz="7200">
                <a:solidFill>
                  <a:srgbClr val="000000"/>
                </a:solidFill>
                <a:ea typeface="Ancient signboards JP"/>
              </a:rPr>
              <a:t>氣候模式的改變</a:t>
            </a:r>
          </a:p>
        </p:txBody>
      </p:sp>
      <p:sp>
        <p:nvSpPr>
          <p:cNvPr id="8" name="Freeform 8"/>
          <p:cNvSpPr/>
          <p:nvPr/>
        </p:nvSpPr>
        <p:spPr>
          <a:xfrm rot="2250552">
            <a:off x="13735299" y="6989313"/>
            <a:ext cx="5666801" cy="5708316"/>
          </a:xfrm>
          <a:custGeom>
            <a:avLst/>
            <a:gdLst/>
            <a:ahLst/>
            <a:cxnLst/>
            <a:rect l="l" t="t" r="r" b="b"/>
            <a:pathLst>
              <a:path w="5666801" h="5708316">
                <a:moveTo>
                  <a:pt x="0" y="0"/>
                </a:moveTo>
                <a:lnTo>
                  <a:pt x="5666801" y="0"/>
                </a:lnTo>
                <a:lnTo>
                  <a:pt x="5666801" y="5708316"/>
                </a:lnTo>
                <a:lnTo>
                  <a:pt x="0" y="57083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7C1162D-9C28-420B-8C8E-0A3D3F5B6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8967" y="2336654"/>
            <a:ext cx="10299733" cy="1846440"/>
            <a:chOff x="0" y="0"/>
            <a:chExt cx="2712687" cy="486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2687" cy="486305"/>
            </a:xfrm>
            <a:custGeom>
              <a:avLst/>
              <a:gdLst/>
              <a:ahLst/>
              <a:cxnLst/>
              <a:rect l="l" t="t" r="r" b="b"/>
              <a:pathLst>
                <a:path w="2712687" h="486305">
                  <a:moveTo>
                    <a:pt x="38335" y="0"/>
                  </a:moveTo>
                  <a:lnTo>
                    <a:pt x="2674352" y="0"/>
                  </a:lnTo>
                  <a:cubicBezTo>
                    <a:pt x="2695524" y="0"/>
                    <a:pt x="2712687" y="17163"/>
                    <a:pt x="2712687" y="38335"/>
                  </a:cubicBezTo>
                  <a:lnTo>
                    <a:pt x="2712687" y="447970"/>
                  </a:lnTo>
                  <a:cubicBezTo>
                    <a:pt x="2712687" y="469142"/>
                    <a:pt x="2695524" y="486305"/>
                    <a:pt x="2674352" y="486305"/>
                  </a:cubicBezTo>
                  <a:lnTo>
                    <a:pt x="38335" y="486305"/>
                  </a:lnTo>
                  <a:cubicBezTo>
                    <a:pt x="17163" y="486305"/>
                    <a:pt x="0" y="469142"/>
                    <a:pt x="0" y="447970"/>
                  </a:cubicBezTo>
                  <a:lnTo>
                    <a:pt x="0" y="38335"/>
                  </a:lnTo>
                  <a:cubicBezTo>
                    <a:pt x="0" y="17163"/>
                    <a:pt x="17163" y="0"/>
                    <a:pt x="38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572389" y="6080693"/>
            <a:ext cx="5143223" cy="2192299"/>
          </a:xfrm>
          <a:custGeom>
            <a:avLst/>
            <a:gdLst/>
            <a:ahLst/>
            <a:cxnLst/>
            <a:rect l="l" t="t" r="r" b="b"/>
            <a:pathLst>
              <a:path w="5143223" h="2192299">
                <a:moveTo>
                  <a:pt x="0" y="0"/>
                </a:moveTo>
                <a:lnTo>
                  <a:pt x="5143222" y="0"/>
                </a:lnTo>
                <a:lnTo>
                  <a:pt x="5143222" y="2192299"/>
                </a:lnTo>
                <a:lnTo>
                  <a:pt x="0" y="2192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5622" y="7273388"/>
            <a:ext cx="5078572" cy="660214"/>
          </a:xfrm>
          <a:custGeom>
            <a:avLst/>
            <a:gdLst/>
            <a:ahLst/>
            <a:cxnLst/>
            <a:rect l="l" t="t" r="r" b="b"/>
            <a:pathLst>
              <a:path w="5078572" h="660214">
                <a:moveTo>
                  <a:pt x="0" y="0"/>
                </a:moveTo>
                <a:lnTo>
                  <a:pt x="5078572" y="0"/>
                </a:lnTo>
                <a:lnTo>
                  <a:pt x="5078572" y="660215"/>
                </a:lnTo>
                <a:lnTo>
                  <a:pt x="0" y="660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52856" y="6080693"/>
            <a:ext cx="4420541" cy="1895307"/>
          </a:xfrm>
          <a:custGeom>
            <a:avLst/>
            <a:gdLst/>
            <a:ahLst/>
            <a:cxnLst/>
            <a:rect l="l" t="t" r="r" b="b"/>
            <a:pathLst>
              <a:path w="4420541" h="1895307">
                <a:moveTo>
                  <a:pt x="0" y="0"/>
                </a:moveTo>
                <a:lnTo>
                  <a:pt x="4420541" y="0"/>
                </a:lnTo>
                <a:lnTo>
                  <a:pt x="4420541" y="1895307"/>
                </a:lnTo>
                <a:lnTo>
                  <a:pt x="0" y="18953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57400" y="1206473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1 - </a:t>
            </a:r>
            <a:r>
              <a:rPr lang="en-US" sz="5066" dirty="0" err="1">
                <a:solidFill>
                  <a:srgbClr val="00AF6B"/>
                </a:solidFill>
                <a:latin typeface="Ancient signboards JP"/>
              </a:rPr>
              <a:t>氣候變﻿化、全球暖化和極端天氣究竟有什麼分別</a:t>
            </a: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80518" y="2457299"/>
            <a:ext cx="9167258" cy="143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1"/>
              </a:lnSpc>
            </a:pPr>
            <a:r>
              <a:rPr lang="en-US" sz="3865">
                <a:solidFill>
                  <a:srgbClr val="000000"/>
                </a:solidFill>
                <a:ea typeface="Ancient signboards JP"/>
              </a:rPr>
              <a:t>氣候變化下包括了全球暖化。全球暖化指以下地方的平均溫度上升: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5622" y="2444415"/>
            <a:ext cx="5593345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全球暖化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64431" y="7922274"/>
            <a:ext cx="3743123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地球表面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08367" y="8015817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海洋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78478" y="7922274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大氣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464AF63-3CFB-46B0-AA86-670FB6CC7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53991"/>
            <a:ext cx="16642914" cy="4017009"/>
            <a:chOff x="0" y="0"/>
            <a:chExt cx="4383319" cy="1057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3319" cy="1057978"/>
            </a:xfrm>
            <a:custGeom>
              <a:avLst/>
              <a:gdLst/>
              <a:ahLst/>
              <a:cxnLst/>
              <a:rect l="l" t="t" r="r" b="b"/>
              <a:pathLst>
                <a:path w="4383319" h="1057978">
                  <a:moveTo>
                    <a:pt x="23724" y="0"/>
                  </a:moveTo>
                  <a:lnTo>
                    <a:pt x="4359595" y="0"/>
                  </a:lnTo>
                  <a:cubicBezTo>
                    <a:pt x="4372697" y="0"/>
                    <a:pt x="4383319" y="10622"/>
                    <a:pt x="4383319" y="23724"/>
                  </a:cubicBezTo>
                  <a:lnTo>
                    <a:pt x="4383319" y="1034254"/>
                  </a:lnTo>
                  <a:cubicBezTo>
                    <a:pt x="4383319" y="1047356"/>
                    <a:pt x="4372697" y="1057978"/>
                    <a:pt x="4359595" y="1057978"/>
                  </a:cubicBezTo>
                  <a:lnTo>
                    <a:pt x="23724" y="1057978"/>
                  </a:lnTo>
                  <a:cubicBezTo>
                    <a:pt x="10622" y="1057978"/>
                    <a:pt x="0" y="1047356"/>
                    <a:pt x="0" y="1034254"/>
                  </a:cubicBezTo>
                  <a:lnTo>
                    <a:pt x="0" y="23724"/>
                  </a:lnTo>
                  <a:cubicBezTo>
                    <a:pt x="0" y="10622"/>
                    <a:pt x="10622" y="0"/>
                    <a:pt x="237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57400" y="1327020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1 - </a:t>
            </a:r>
            <a:r>
              <a:rPr lang="en-US" sz="5066" dirty="0" err="1">
                <a:solidFill>
                  <a:srgbClr val="00AF6B"/>
                </a:solidFill>
                <a:latin typeface="Ancient signboards JP"/>
              </a:rPr>
              <a:t>氣候變﻿化、全球暖化和極端天氣究竟有什麼分別</a:t>
            </a:r>
            <a:r>
              <a:rPr lang="en-US" sz="5066" dirty="0">
                <a:solidFill>
                  <a:srgbClr val="00AF6B"/>
                </a:solidFill>
                <a:latin typeface="Ancient signboards JP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02" y="3324810"/>
            <a:ext cx="15914512" cy="2100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18"/>
              </a:lnSpc>
            </a:pPr>
            <a:r>
              <a:rPr lang="en-US" sz="6084" dirty="0">
                <a:solidFill>
                  <a:srgbClr val="000000"/>
                </a:solidFill>
                <a:ea typeface="Ancient signboards JP"/>
              </a:rPr>
              <a:t>自1880年以來，全球</a:t>
            </a:r>
            <a:r>
              <a:rPr lang="en-US" sz="6084" dirty="0">
                <a:solidFill>
                  <a:srgbClr val="FF9405"/>
                </a:solidFill>
                <a:ea typeface="Ancient signboards JP"/>
              </a:rPr>
              <a:t>三分之二</a:t>
            </a:r>
            <a:r>
              <a:rPr lang="en-US" sz="6084" dirty="0">
                <a:solidFill>
                  <a:srgbClr val="000000"/>
                </a:solidFill>
                <a:ea typeface="Ancient signboards JP"/>
              </a:rPr>
              <a:t>的暖化發生在1975後，速度約為每十年上升攝氏</a:t>
            </a:r>
            <a:r>
              <a:rPr lang="en-US" sz="6084" dirty="0">
                <a:solidFill>
                  <a:srgbClr val="FF9405"/>
                </a:solidFill>
                <a:latin typeface="Ancient signboards JP"/>
              </a:rPr>
              <a:t>0.15-0.2</a:t>
            </a:r>
            <a:r>
              <a:rPr lang="en-US" sz="6084" dirty="0">
                <a:solidFill>
                  <a:srgbClr val="000000"/>
                </a:solidFill>
                <a:ea typeface="Ancient signboards JP"/>
              </a:rPr>
              <a:t>度。 </a:t>
            </a:r>
          </a:p>
        </p:txBody>
      </p:sp>
      <p:sp>
        <p:nvSpPr>
          <p:cNvPr id="8" name="Freeform 8"/>
          <p:cNvSpPr/>
          <p:nvPr/>
        </p:nvSpPr>
        <p:spPr>
          <a:xfrm rot="2250552">
            <a:off x="13735299" y="6989313"/>
            <a:ext cx="5666801" cy="5708316"/>
          </a:xfrm>
          <a:custGeom>
            <a:avLst/>
            <a:gdLst/>
            <a:ahLst/>
            <a:cxnLst/>
            <a:rect l="l" t="t" r="r" b="b"/>
            <a:pathLst>
              <a:path w="5666801" h="5708316">
                <a:moveTo>
                  <a:pt x="0" y="0"/>
                </a:moveTo>
                <a:lnTo>
                  <a:pt x="5666801" y="0"/>
                </a:lnTo>
                <a:lnTo>
                  <a:pt x="5666801" y="5708316"/>
                </a:lnTo>
                <a:lnTo>
                  <a:pt x="0" y="57083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4456" y="9479299"/>
            <a:ext cx="11031395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ea typeface="Ancient signboards JP"/>
              </a:rPr>
              <a:t>根據美國國家航空航天局戈達德太空研究所（GISS）的數據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86A0C3A-F323-4F0E-890A-F4F54E527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250552">
            <a:off x="13735299" y="6989313"/>
            <a:ext cx="5666801" cy="5708316"/>
          </a:xfrm>
          <a:custGeom>
            <a:avLst/>
            <a:gdLst/>
            <a:ahLst/>
            <a:cxnLst/>
            <a:rect l="l" t="t" r="r" b="b"/>
            <a:pathLst>
              <a:path w="5666801" h="5708316">
                <a:moveTo>
                  <a:pt x="0" y="0"/>
                </a:moveTo>
                <a:lnTo>
                  <a:pt x="5666801" y="0"/>
                </a:lnTo>
                <a:lnTo>
                  <a:pt x="5666801" y="5708316"/>
                </a:lnTo>
                <a:lnTo>
                  <a:pt x="0" y="5708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40517" y="3472280"/>
            <a:ext cx="4766611" cy="4763776"/>
            <a:chOff x="0" y="0"/>
            <a:chExt cx="1255404" cy="12546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404" cy="1254657"/>
            </a:xfrm>
            <a:custGeom>
              <a:avLst/>
              <a:gdLst/>
              <a:ahLst/>
              <a:cxnLst/>
              <a:rect l="l" t="t" r="r" b="b"/>
              <a:pathLst>
                <a:path w="1255404" h="1254657">
                  <a:moveTo>
                    <a:pt x="82834" y="0"/>
                  </a:moveTo>
                  <a:lnTo>
                    <a:pt x="1172570" y="0"/>
                  </a:lnTo>
                  <a:cubicBezTo>
                    <a:pt x="1194538" y="0"/>
                    <a:pt x="1215608" y="8727"/>
                    <a:pt x="1231142" y="24262"/>
                  </a:cubicBezTo>
                  <a:cubicBezTo>
                    <a:pt x="1246676" y="39796"/>
                    <a:pt x="1255404" y="60865"/>
                    <a:pt x="1255404" y="82834"/>
                  </a:cubicBezTo>
                  <a:lnTo>
                    <a:pt x="1255404" y="1171823"/>
                  </a:lnTo>
                  <a:cubicBezTo>
                    <a:pt x="1255404" y="1217571"/>
                    <a:pt x="1218317" y="1254657"/>
                    <a:pt x="1172570" y="1254657"/>
                  </a:cubicBezTo>
                  <a:lnTo>
                    <a:pt x="82834" y="1254657"/>
                  </a:lnTo>
                  <a:cubicBezTo>
                    <a:pt x="60865" y="1254657"/>
                    <a:pt x="39796" y="1245930"/>
                    <a:pt x="24262" y="1230396"/>
                  </a:cubicBezTo>
                  <a:cubicBezTo>
                    <a:pt x="8727" y="1214861"/>
                    <a:pt x="0" y="1193792"/>
                    <a:pt x="0" y="1171823"/>
                  </a:cubicBezTo>
                  <a:lnTo>
                    <a:pt x="0" y="82834"/>
                  </a:lnTo>
                  <a:cubicBezTo>
                    <a:pt x="0" y="60865"/>
                    <a:pt x="8727" y="39796"/>
                    <a:pt x="24262" y="24262"/>
                  </a:cubicBezTo>
                  <a:cubicBezTo>
                    <a:pt x="39796" y="8727"/>
                    <a:pt x="60865" y="0"/>
                    <a:pt x="828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hlinkClick r:id="rId5"/>
          </p:cNvPr>
          <p:cNvSpPr/>
          <p:nvPr/>
        </p:nvSpPr>
        <p:spPr>
          <a:xfrm>
            <a:off x="5218936" y="3749282"/>
            <a:ext cx="4209772" cy="4209772"/>
          </a:xfrm>
          <a:custGeom>
            <a:avLst/>
            <a:gdLst/>
            <a:ahLst/>
            <a:cxnLst/>
            <a:rect l="l" t="t" r="r" b="b"/>
            <a:pathLst>
              <a:path w="4209772" h="4209772">
                <a:moveTo>
                  <a:pt x="0" y="0"/>
                </a:moveTo>
                <a:lnTo>
                  <a:pt x="4209772" y="0"/>
                </a:lnTo>
                <a:lnTo>
                  <a:pt x="4209772" y="4209772"/>
                </a:lnTo>
                <a:lnTo>
                  <a:pt x="0" y="42097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14400" y="1887345"/>
            <a:ext cx="12739615" cy="113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5"/>
              </a:lnSpc>
            </a:pPr>
            <a:r>
              <a:rPr lang="en-US" sz="7223" dirty="0" err="1">
                <a:solidFill>
                  <a:srgbClr val="2457A6"/>
                </a:solidFill>
                <a:ea typeface="Ancient signboards JP"/>
              </a:rPr>
              <a:t>氣候變﻿化</a:t>
            </a:r>
            <a:r>
              <a:rPr lang="en-US" sz="7223" dirty="0" err="1">
                <a:solidFill>
                  <a:srgbClr val="00AF6B"/>
                </a:solidFill>
                <a:ea typeface="Ancient signboards JP"/>
              </a:rPr>
              <a:t>和</a:t>
            </a:r>
            <a:r>
              <a:rPr lang="en-US" sz="7223" dirty="0" err="1">
                <a:solidFill>
                  <a:srgbClr val="FF6B00"/>
                </a:solidFill>
                <a:ea typeface="Ancient signboards JP"/>
              </a:rPr>
              <a:t>全球暖化</a:t>
            </a:r>
            <a:r>
              <a:rPr lang="en-US" sz="7223" dirty="0" err="1">
                <a:solidFill>
                  <a:srgbClr val="00AF6B"/>
                </a:solidFill>
                <a:ea typeface="Ancient signboards JP"/>
              </a:rPr>
              <a:t>是否一樣</a:t>
            </a:r>
            <a:r>
              <a:rPr lang="en-US" sz="7223" dirty="0">
                <a:solidFill>
                  <a:srgbClr val="00AF6B"/>
                </a:solidFill>
                <a:ea typeface="Ancient signboards JP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492718" y="243546"/>
            <a:ext cx="7253413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 dirty="0" err="1">
                <a:solidFill>
                  <a:srgbClr val="FF9405"/>
                </a:solidFill>
                <a:ea typeface="Ancient signboards JP"/>
              </a:rPr>
              <a:t>參考短片</a:t>
            </a:r>
            <a:endParaRPr lang="en-US" sz="8581" dirty="0">
              <a:solidFill>
                <a:srgbClr val="FF9405"/>
              </a:solidFill>
              <a:ea typeface="Ancient signboards JP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71636" y="8801100"/>
            <a:ext cx="10355670" cy="675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3"/>
              </a:lnSpc>
            </a:pPr>
            <a:r>
              <a:rPr lang="en-US" sz="4274" dirty="0">
                <a:solidFill>
                  <a:srgbClr val="FF9405"/>
                </a:solidFill>
                <a:latin typeface="Ancient signboards JP"/>
              </a:rPr>
              <a:t>Is Climate Change the same as Global Warming?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DA6BEDD-4808-471F-AB6A-73935CEB7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5609" y="2151156"/>
            <a:ext cx="10299733" cy="2740526"/>
            <a:chOff x="0" y="0"/>
            <a:chExt cx="2712687" cy="721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2687" cy="721785"/>
            </a:xfrm>
            <a:custGeom>
              <a:avLst/>
              <a:gdLst/>
              <a:ahLst/>
              <a:cxnLst/>
              <a:rect l="l" t="t" r="r" b="b"/>
              <a:pathLst>
                <a:path w="2712687" h="721785">
                  <a:moveTo>
                    <a:pt x="38335" y="0"/>
                  </a:moveTo>
                  <a:lnTo>
                    <a:pt x="2674352" y="0"/>
                  </a:lnTo>
                  <a:cubicBezTo>
                    <a:pt x="2695524" y="0"/>
                    <a:pt x="2712687" y="17163"/>
                    <a:pt x="2712687" y="38335"/>
                  </a:cubicBezTo>
                  <a:lnTo>
                    <a:pt x="2712687" y="683450"/>
                  </a:lnTo>
                  <a:cubicBezTo>
                    <a:pt x="2712687" y="704622"/>
                    <a:pt x="2695524" y="721785"/>
                    <a:pt x="2674352" y="721785"/>
                  </a:cubicBezTo>
                  <a:lnTo>
                    <a:pt x="38335" y="721785"/>
                  </a:lnTo>
                  <a:cubicBezTo>
                    <a:pt x="17163" y="721785"/>
                    <a:pt x="0" y="704622"/>
                    <a:pt x="0" y="683450"/>
                  </a:cubicBezTo>
                  <a:lnTo>
                    <a:pt x="0" y="38335"/>
                  </a:lnTo>
                  <a:cubicBezTo>
                    <a:pt x="0" y="17163"/>
                    <a:pt x="17163" y="0"/>
                    <a:pt x="38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96475" y="5906698"/>
            <a:ext cx="3559951" cy="2923610"/>
          </a:xfrm>
          <a:custGeom>
            <a:avLst/>
            <a:gdLst/>
            <a:ahLst/>
            <a:cxnLst/>
            <a:rect l="l" t="t" r="r" b="b"/>
            <a:pathLst>
              <a:path w="3559951" h="2923610">
                <a:moveTo>
                  <a:pt x="0" y="0"/>
                </a:moveTo>
                <a:lnTo>
                  <a:pt x="3559951" y="0"/>
                </a:lnTo>
                <a:lnTo>
                  <a:pt x="3559951" y="2923610"/>
                </a:lnTo>
                <a:lnTo>
                  <a:pt x="0" y="2923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0742" y="6259045"/>
            <a:ext cx="3682799" cy="2571263"/>
          </a:xfrm>
          <a:custGeom>
            <a:avLst/>
            <a:gdLst/>
            <a:ahLst/>
            <a:cxnLst/>
            <a:rect l="l" t="t" r="r" b="b"/>
            <a:pathLst>
              <a:path w="3682799" h="2571263">
                <a:moveTo>
                  <a:pt x="0" y="0"/>
                </a:moveTo>
                <a:lnTo>
                  <a:pt x="3682799" y="0"/>
                </a:lnTo>
                <a:lnTo>
                  <a:pt x="3682799" y="2571263"/>
                </a:lnTo>
                <a:lnTo>
                  <a:pt x="0" y="2571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54833" y="5906698"/>
            <a:ext cx="2739006" cy="2739006"/>
          </a:xfrm>
          <a:custGeom>
            <a:avLst/>
            <a:gdLst/>
            <a:ahLst/>
            <a:cxnLst/>
            <a:rect l="l" t="t" r="r" b="b"/>
            <a:pathLst>
              <a:path w="2739006" h="2739006">
                <a:moveTo>
                  <a:pt x="0" y="0"/>
                </a:moveTo>
                <a:lnTo>
                  <a:pt x="2739006" y="0"/>
                </a:lnTo>
                <a:lnTo>
                  <a:pt x="2739006" y="2739006"/>
                </a:lnTo>
                <a:lnTo>
                  <a:pt x="0" y="2739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97948" y="5350742"/>
            <a:ext cx="3326135" cy="3326135"/>
          </a:xfrm>
          <a:custGeom>
            <a:avLst/>
            <a:gdLst/>
            <a:ahLst/>
            <a:cxnLst/>
            <a:rect l="l" t="t" r="r" b="b"/>
            <a:pathLst>
              <a:path w="3326135" h="3326135">
                <a:moveTo>
                  <a:pt x="0" y="0"/>
                </a:moveTo>
                <a:lnTo>
                  <a:pt x="3326135" y="0"/>
                </a:lnTo>
                <a:lnTo>
                  <a:pt x="3326135" y="3326135"/>
                </a:lnTo>
                <a:lnTo>
                  <a:pt x="0" y="3326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34986" y="1000125"/>
            <a:ext cx="14945315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5066">
                <a:solidFill>
                  <a:srgbClr val="00AF6B"/>
                </a:solidFill>
                <a:latin typeface="Ancient signboards JP"/>
              </a:rPr>
              <a:t>1 - 氣候變﻿化、全球暖化和極端天氣究竟有什麼分別?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03038" y="2427008"/>
            <a:ext cx="9688182" cy="2026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11"/>
              </a:lnSpc>
            </a:pP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極端天氣是指天氣事件</a:t>
            </a:r>
            <a:r>
              <a:rPr lang="en-US" sz="3865" dirty="0">
                <a:solidFill>
                  <a:srgbClr val="000000"/>
                </a:solidFill>
                <a:ea typeface="Ancient signboards JP"/>
              </a:rPr>
              <a:t> (weather event) </a:t>
            </a: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嚴重偏離以往的形態。情況可以短暫或維持一段時間。極端天氣有機會造成嚴重的天災</a:t>
            </a:r>
            <a:r>
              <a:rPr lang="en-US" sz="3865" dirty="0">
                <a:solidFill>
                  <a:srgbClr val="000000"/>
                </a:solidFill>
                <a:ea typeface="Ancient signboards JP"/>
              </a:rPr>
              <a:t>, </a:t>
            </a:r>
            <a:r>
              <a:rPr lang="en-US" sz="3865" dirty="0" err="1">
                <a:solidFill>
                  <a:srgbClr val="000000"/>
                </a:solidFill>
                <a:ea typeface="Ancient signboards JP"/>
              </a:rPr>
              <a:t>包括</a:t>
            </a:r>
            <a:r>
              <a:rPr lang="en-US" sz="3865" dirty="0">
                <a:solidFill>
                  <a:srgbClr val="000000"/>
                </a:solidFill>
                <a:ea typeface="Ancient signboards JP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6475" y="2586023"/>
            <a:ext cx="5115578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3"/>
              </a:lnSpc>
            </a:pPr>
            <a:r>
              <a:rPr lang="en-US" sz="8581">
                <a:solidFill>
                  <a:srgbClr val="FF9405"/>
                </a:solidFill>
                <a:ea typeface="Ancient signboards JP"/>
              </a:rPr>
              <a:t>極端天氣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96475" y="8573133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暴風雨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18081" y="8573133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水災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39687" y="8573133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熱浪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76367" y="8573133"/>
            <a:ext cx="2969298" cy="12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1"/>
              </a:lnSpc>
            </a:pPr>
            <a:r>
              <a:rPr lang="en-US" sz="6465">
                <a:solidFill>
                  <a:srgbClr val="FF9405"/>
                </a:solidFill>
                <a:ea typeface="Ancient signboards JP"/>
              </a:rPr>
              <a:t>旱災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8F5B958-8433-421A-834C-7946EBE9BB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F51D9C602705541925FACB54E3EF73D" ma:contentTypeVersion="17" ma:contentTypeDescription="建立新的文件。" ma:contentTypeScope="" ma:versionID="51ee9c001bb4f7c82b1a0361cc591372">
  <xsd:schema xmlns:xsd="http://www.w3.org/2001/XMLSchema" xmlns:xs="http://www.w3.org/2001/XMLSchema" xmlns:p="http://schemas.microsoft.com/office/2006/metadata/properties" xmlns:ns2="efcd5c27-6f4e-4e25-837a-c842ebbc917d" xmlns:ns3="3a6b119e-661a-4e94-826c-1985c8f4926e" targetNamespace="http://schemas.microsoft.com/office/2006/metadata/properties" ma:root="true" ma:fieldsID="17ba2bd26adce6a1f7801de223c8ee0f" ns2:_="" ns3:_="">
    <xsd:import namespace="efcd5c27-6f4e-4e25-837a-c842ebbc917d"/>
    <xsd:import namespace="3a6b119e-661a-4e94-826c-1985c8f492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d5c27-6f4e-4e25-837a-c842ebbc9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影像標籤" ma:readOnly="false" ma:fieldId="{5cf76f15-5ced-4ddc-b409-7134ff3c332f}" ma:taxonomyMulti="true" ma:sspId="51705418-96fe-4708-b88c-a96079584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b119e-661a-4e94-826c-1985c8f4926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6d0a407-9be6-4822-80f0-78a76493dce0}" ma:internalName="TaxCatchAll" ma:showField="CatchAllData" ma:web="3a6b119e-661a-4e94-826c-1985c8f492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cd5c27-6f4e-4e25-837a-c842ebbc917d">
      <Terms xmlns="http://schemas.microsoft.com/office/infopath/2007/PartnerControls"/>
    </lcf76f155ced4ddcb4097134ff3c332f>
    <TaxCatchAll xmlns="3a6b119e-661a-4e94-826c-1985c8f4926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7276C2-2DBA-44A9-A129-35DF1BF0AB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d5c27-6f4e-4e25-837a-c842ebbc917d"/>
    <ds:schemaRef ds:uri="3a6b119e-661a-4e94-826c-1985c8f492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73ADE3-0C98-49FE-A1FA-B9E439AFD37D}">
  <ds:schemaRefs>
    <ds:schemaRef ds:uri="http://schemas.microsoft.com/office/2006/documentManagement/types"/>
    <ds:schemaRef ds:uri="http://schemas.openxmlformats.org/package/2006/metadata/core-properties"/>
    <ds:schemaRef ds:uri="efcd5c27-6f4e-4e25-837a-c842ebbc917d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3a6b119e-661a-4e94-826c-1985c8f4926e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59E9235-4D59-4BE8-A1F6-B28890701B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2143</Words>
  <Application>Microsoft Office PowerPoint</Application>
  <PresentationFormat>自訂</PresentationFormat>
  <Paragraphs>344</Paragraphs>
  <Slides>44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0" baseType="lpstr">
      <vt:lpstr>Calibri</vt:lpstr>
      <vt:lpstr>新細明體</vt:lpstr>
      <vt:lpstr>Arial</vt:lpstr>
      <vt:lpstr>Roca One Italics</vt:lpstr>
      <vt:lpstr>Ancient signboards JP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氣候危機</dc:title>
  <dc:creator>Connie Chan</dc:creator>
  <cp:lastModifiedBy>Connie Chan</cp:lastModifiedBy>
  <cp:revision>10</cp:revision>
  <dcterms:created xsi:type="dcterms:W3CDTF">2006-08-16T00:00:00Z</dcterms:created>
  <dcterms:modified xsi:type="dcterms:W3CDTF">2024-01-10T03:36:57Z</dcterms:modified>
  <dc:identifier>DAFwX-2YByo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0x0101004F51D9C602705541925FACB54E3EF73D</vt:lpwstr>
  </property>
  <property fmtid="{D5CDD505-2E9C-101B-9397-08002B2CF9AE}" pid="3" name="MediaServiceImageTags">
    <vt:lpwstr/>
  </property>
</Properties>
</file>