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3" r:id="rId3"/>
    <p:sldId id="273" r:id="rId4"/>
    <p:sldId id="257" r:id="rId5"/>
    <p:sldId id="258" r:id="rId6"/>
    <p:sldId id="278" r:id="rId7"/>
    <p:sldId id="279" r:id="rId8"/>
    <p:sldId id="281" r:id="rId9"/>
    <p:sldId id="280" r:id="rId10"/>
    <p:sldId id="274" r:id="rId11"/>
    <p:sldId id="275" r:id="rId12"/>
    <p:sldId id="276" r:id="rId13"/>
    <p:sldId id="262" r:id="rId14"/>
    <p:sldId id="264" r:id="rId15"/>
    <p:sldId id="268" r:id="rId16"/>
    <p:sldId id="270" r:id="rId17"/>
    <p:sldId id="266" r:id="rId18"/>
    <p:sldId id="283" r:id="rId19"/>
    <p:sldId id="282" r:id="rId20"/>
    <p:sldId id="267" r:id="rId21"/>
    <p:sldId id="272" r:id="rId22"/>
    <p:sldId id="271" r:id="rId23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7" autoAdjust="0"/>
    <p:restoredTop sz="81344" autoAdjust="0"/>
  </p:normalViewPr>
  <p:slideViewPr>
    <p:cSldViewPr snapToGrid="0">
      <p:cViewPr varScale="1">
        <p:scale>
          <a:sx n="90" d="100"/>
          <a:sy n="90" d="100"/>
        </p:scale>
        <p:origin x="21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DC903CE-CC87-4F34-AF07-9F393EB68F8D}" type="datetimeFigureOut">
              <a:rPr lang="zh-TW" altLang="en-US"/>
              <a:pPr>
                <a:defRPr/>
              </a:pPr>
              <a:t>2025/11/26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C5F1AD0-2044-404C-8EDF-85DAB094BD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5203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.worldvision.org.hk/gift/?lang=zh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E227C-6A95-462B-AE51-6DD94E5FABA5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8187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en-US" dirty="0"/>
              <a:t>同學拆開自己的「實</a:t>
            </a:r>
            <a:r>
              <a:rPr lang="en-US" altLang="zh-TW" dirty="0"/>
              <a:t>Buy</a:t>
            </a:r>
            <a:r>
              <a:rPr lang="zh-TW" altLang="en-US" dirty="0"/>
              <a:t>」雞，點算捐款，再由老師收集</a:t>
            </a:r>
            <a:r>
              <a:rPr lang="en-US" altLang="zh-TW" dirty="0"/>
              <a:t>(</a:t>
            </a:r>
            <a:r>
              <a:rPr lang="zh-TW" altLang="en-US" dirty="0"/>
              <a:t>老師可因應學校處理捐款的方法作其他處理</a:t>
            </a:r>
            <a:r>
              <a:rPr lang="en-US" altLang="zh-TW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en-US" dirty="0"/>
              <a:t>老師可以根據初步點算的金額與同學分享成果</a:t>
            </a:r>
            <a:r>
              <a:rPr lang="en-US" altLang="zh-TW" dirty="0"/>
              <a:t>(i.e. </a:t>
            </a:r>
            <a:r>
              <a:rPr lang="zh-TW" altLang="en-US" dirty="0"/>
              <a:t>可以捐出多少隻雞</a:t>
            </a:r>
            <a:r>
              <a:rPr lang="en-US" altLang="zh-TW" dirty="0"/>
              <a:t>)</a:t>
            </a:r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r>
              <a:rPr lang="zh-TW" altLang="en-US" dirty="0"/>
              <a:t>＊　雞隻的價錢可在以下網址了解：</a:t>
            </a:r>
            <a:r>
              <a:rPr lang="en-AU" dirty="0">
                <a:hlinkClick r:id="rId3"/>
              </a:rPr>
              <a:t>https://secure.worldvision.org.hk/gift/?lang=zh</a:t>
            </a:r>
            <a:endParaRPr lang="en-US" altLang="zh-TW" dirty="0"/>
          </a:p>
          <a:p>
            <a:pPr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CD0363-A866-4FA7-8983-152D6F3FE16A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0061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dirty="0"/>
              <a:t>貧窮人收到雞隻之後真的會得到改變嗎？播放影片，讓同學找出答案：</a:t>
            </a:r>
            <a:r>
              <a:rPr lang="en-US" altLang="zh-TW" dirty="0"/>
              <a:t>&lt;&lt;</a:t>
            </a:r>
            <a:r>
              <a:rPr lang="zh-TW" altLang="en-US" dirty="0"/>
              <a:t>有雞先？抑或蛋先？</a:t>
            </a:r>
            <a:r>
              <a:rPr lang="en-US" altLang="zh-TW" dirty="0"/>
              <a:t>&gt;&gt;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AU" altLang="zh-TW" dirty="0"/>
              <a:t>https://www.youtube.com/watch?v=uR_uhZQlWX8</a:t>
            </a:r>
            <a:endParaRPr lang="zh-TW" altLang="en-US" dirty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57691-03B0-4BDE-8DF5-CB71B97CAD2C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4390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/>
              <a:t>觀看影片後，與同學討論問題：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0E059E-411D-4342-B95F-ECA7A4F2E40F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8701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u="sng" dirty="0"/>
              <a:t>宣明會的工作</a:t>
            </a:r>
            <a:endParaRPr lang="en-US" altLang="zh-TW" u="sng" dirty="0"/>
          </a:p>
          <a:p>
            <a:pPr eaLnBrk="1" hangingPunct="1">
              <a:spcBef>
                <a:spcPct val="0"/>
              </a:spcBef>
            </a:pPr>
            <a:r>
              <a:rPr lang="zh-TW" altLang="en-US" dirty="0"/>
              <a:t>幫助其實很簡單，可能是</a:t>
            </a:r>
            <a:r>
              <a:rPr lang="en-US" altLang="zh-TW" dirty="0"/>
              <a:t>…</a:t>
            </a:r>
            <a:r>
              <a:rPr lang="zh-TW" altLang="en-US" dirty="0"/>
              <a:t>一隻雞／一隻羊／黃豆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豆奶</a:t>
            </a:r>
            <a:endParaRPr lang="en-US" altLang="zh-TW" dirty="0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dirty="0"/>
              <a:t>亦有些工作是增加農夫的能力應付氣候變化的</a:t>
            </a:r>
            <a:r>
              <a:rPr lang="en-US" altLang="zh-TW" dirty="0"/>
              <a:t>…</a:t>
            </a:r>
            <a:r>
              <a:rPr lang="zh-TW" altLang="en-US" dirty="0"/>
              <a:t>種子</a:t>
            </a:r>
            <a:r>
              <a:rPr lang="en-US" altLang="zh-TW" dirty="0"/>
              <a:t>/</a:t>
            </a:r>
            <a:r>
              <a:rPr lang="zh-TW" altLang="en-US" dirty="0"/>
              <a:t>工具</a:t>
            </a:r>
            <a:r>
              <a:rPr lang="en-US" altLang="zh-TW" dirty="0"/>
              <a:t>/</a:t>
            </a:r>
            <a:r>
              <a:rPr lang="zh-TW" altLang="en-US" dirty="0"/>
              <a:t>培訓</a:t>
            </a:r>
            <a:endParaRPr lang="en-US" altLang="zh-TW" dirty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494129-F6C2-4177-91E8-A3137285B420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128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zh-TW" dirty="0"/>
              <a:t>討論問題：除了捐錢或捐雞外，我們還可以做甚麼？</a:t>
            </a:r>
            <a:endParaRPr lang="en-US" altLang="zh-TW" dirty="0"/>
          </a:p>
          <a:p>
            <a:pPr marL="171450" indent="-171450">
              <a:buFont typeface="Wingdings" panose="05000000000000000000" pitchFamily="2" charset="2"/>
              <a:buChar char="p"/>
              <a:defRPr/>
            </a:pPr>
            <a:r>
              <a:rPr lang="zh-TW" altLang="en-US" dirty="0"/>
              <a:t>珍惜：珍惜所擁有的一切，例如食物、衣服、玩具等。</a:t>
            </a:r>
            <a:endParaRPr lang="en-US" altLang="zh-TW" dirty="0"/>
          </a:p>
          <a:p>
            <a:pPr marL="171450" indent="-171450">
              <a:buFont typeface="Wingdings" panose="05000000000000000000" pitchFamily="2" charset="2"/>
              <a:buChar char="p"/>
              <a:defRPr/>
            </a:pPr>
            <a:r>
              <a:rPr lang="zh-TW" altLang="en-US" dirty="0"/>
              <a:t>分享：與其他不清楚此資訊的人分享全球</a:t>
            </a:r>
            <a:r>
              <a:rPr lang="en-US" altLang="zh-TW" dirty="0"/>
              <a:t>8</a:t>
            </a:r>
            <a:r>
              <a:rPr lang="zh-TW" altLang="en-US" dirty="0"/>
              <a:t>億飢餓人的需要。甚至製作海報</a:t>
            </a:r>
          </a:p>
          <a:p>
            <a:pPr marL="171450" indent="-171450">
              <a:buFont typeface="Wingdings" panose="05000000000000000000" pitchFamily="2" charset="2"/>
              <a:buChar char="p"/>
              <a:defRPr/>
            </a:pPr>
            <a:r>
              <a:rPr lang="zh-TW" altLang="en-US" dirty="0"/>
              <a:t>其他行動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en-US" dirty="0"/>
              <a:t>總結：在整個活動中，我們明白貧窮人的需要</a:t>
            </a:r>
            <a:r>
              <a:rPr lang="en-US" altLang="zh-TW" dirty="0"/>
              <a:t>(</a:t>
            </a:r>
            <a:r>
              <a:rPr lang="zh-TW" altLang="en-US" dirty="0"/>
              <a:t>可與學生重溫</a:t>
            </a:r>
            <a:r>
              <a:rPr lang="en-US" altLang="zh-TW" dirty="0"/>
              <a:t>)</a:t>
            </a:r>
            <a:r>
              <a:rPr lang="zh-TW" altLang="en-US" dirty="0"/>
              <a:t>。我們也知道只要每一個人按自己的力量付出，集結起來的力量會是很大。當貧窮人獲得外界幫助，再加自己的努力，他們的將來是充滿希望的。世界上仍然有很多需要我們幫助的人，希望大家能夠用你可以實行的方法繼續幫助他人。</a:t>
            </a:r>
          </a:p>
          <a:p>
            <a:pPr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61762C-58AD-4A41-A71A-C8E90EB2B9CE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3518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全個世界上還有約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億人活在飢餓中，每日也沒有足夠的食物。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6CBA8D-9C0C-44A2-A613-603360C11D5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0652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dirty="0"/>
              <a:t>我們一起了解沙利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素的故事，看看飢餓如何影響貧窮小朋友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</a:pPr>
            <a:endParaRPr lang="en-AU" altLang="zh-TW" dirty="0"/>
          </a:p>
          <a:p>
            <a:pPr eaLnBrk="1" hangingPunct="1">
              <a:spcBef>
                <a:spcPct val="0"/>
              </a:spcBef>
            </a:pPr>
            <a:r>
              <a:rPr lang="en-AU" altLang="zh-TW" dirty="0"/>
              <a:t>https://www.youtube.com/watch?v=33zIDX0ACK0&amp;feature=youtu.be</a:t>
            </a:r>
            <a:endParaRPr lang="zh-TW" altLang="en-US" dirty="0"/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2F66B0-489C-4D96-843A-9813B1D7FBD1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0649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DEF917-BCFD-417C-B300-8C34FE936ED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551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（老師可與同學一起訂立儲蓄計劃）</a:t>
            </a:r>
            <a:endParaRPr lang="en-AU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5F1AD0-2044-404C-8EDF-85DAB094BD54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787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BDDE65-6C98-4151-B916-4F4B0303971E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191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0BB695-00C0-410E-953A-8715022772D4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8086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r>
              <a:rPr lang="zh-TW" altLang="en-US"/>
              <a:t>儲蓄時間約一個星期至一個月，先與同學訂立儲蓄捐款目標（不需計較金額多少，強調捐款是來自學生自己，以自己的力量去幫助他人）</a:t>
            </a:r>
          </a:p>
          <a:p>
            <a:pPr marL="171450" indent="-171450">
              <a:buFontTx/>
              <a:buChar char="•"/>
            </a:pPr>
            <a:r>
              <a:rPr lang="zh-TW" altLang="en-US"/>
              <a:t>鼓勵他們訂下總目標（希望整個計劃捐出多少）或每日目標，以便完成整個儲蓄計劃</a:t>
            </a:r>
          </a:p>
          <a:p>
            <a:pPr marL="171450" indent="-171450">
              <a:buFontTx/>
              <a:buChar char="•"/>
            </a:pPr>
            <a:r>
              <a:rPr lang="zh-TW" altLang="en-US"/>
              <a:t>小結：大家了解飢餓為小朋友帶來的影響，例如同學所講的（重覆同學的分享）。我們知道飢餓真的為小朋友帶來現在、將來甚至一生也無法修補的傷害。他們所需要的幫助其實很簡單，只要我們每日付出少許就可以為他們帶來希望。大家都可以在這個時段內去餵飽你的「實</a:t>
            </a:r>
            <a:r>
              <a:rPr lang="en-US" altLang="zh-TW"/>
              <a:t>Buy</a:t>
            </a:r>
            <a:r>
              <a:rPr lang="zh-TW" altLang="en-US"/>
              <a:t>」雞，發揮助人力量！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9E382-8621-48D4-AF6F-C29EC8CF6D83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85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r>
              <a:rPr lang="zh-TW" altLang="en-US"/>
              <a:t>邀請同學分享儲蓄期間的深刻感受（如：開心、難處）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05709D-AB74-4616-AE26-910AA8CD67B3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745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E2C51-0A92-4016-858B-DF512B7A1862}" type="datetimeFigureOut">
              <a:rPr lang="zh-TW" altLang="en-US"/>
              <a:pPr>
                <a:defRPr/>
              </a:pPr>
              <a:t>2025/11/26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D8C2B-2595-469E-B0C8-3C41F6715E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848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9FDAB-1C48-4E60-8948-7382737EE510}" type="datetimeFigureOut">
              <a:rPr lang="zh-TW" altLang="en-US"/>
              <a:pPr>
                <a:defRPr/>
              </a:pPr>
              <a:t>2025/11/26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4138B-C186-4498-B0CE-81698A56BD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133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E74B9-1A17-4380-AB1B-ED04A80F760F}" type="datetimeFigureOut">
              <a:rPr lang="zh-TW" altLang="en-US"/>
              <a:pPr>
                <a:defRPr/>
              </a:pPr>
              <a:t>2025/11/26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CA5C6-26E0-4CD7-96A9-8D89694178B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227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EDDE1-8C59-467D-993D-497647F4FBD9}" type="datetimeFigureOut">
              <a:rPr lang="zh-TW" altLang="en-US"/>
              <a:pPr>
                <a:defRPr/>
              </a:pPr>
              <a:t>2025/11/26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33B81-F413-4223-AE14-1519A0F6318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077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0826E-9A99-493D-9F7F-EB0AFD76B067}" type="datetimeFigureOut">
              <a:rPr lang="zh-TW" altLang="en-US"/>
              <a:pPr>
                <a:defRPr/>
              </a:pPr>
              <a:t>2025/11/26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A01BA-9F63-4DCD-9DE1-AC6688D4E3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087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42133-D24E-402F-9E0E-C8D6151DD3AC}" type="datetimeFigureOut">
              <a:rPr lang="zh-TW" altLang="en-US"/>
              <a:pPr>
                <a:defRPr/>
              </a:pPr>
              <a:t>2025/11/26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0965B-82F6-4B71-B7B7-9D0512231E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094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96090-2296-4249-A82C-8DC90C2B0323}" type="datetimeFigureOut">
              <a:rPr lang="zh-TW" altLang="en-US"/>
              <a:pPr>
                <a:defRPr/>
              </a:pPr>
              <a:t>2025/11/26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42322-7099-4C5E-8BBD-D4D8712DC4A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75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3A4BC-7CE4-48BC-B7B2-331465A2BFDD}" type="datetimeFigureOut">
              <a:rPr lang="zh-TW" altLang="en-US"/>
              <a:pPr>
                <a:defRPr/>
              </a:pPr>
              <a:t>2025/11/26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D647C-AFC4-47B9-8C67-750B990385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462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52467-C154-4FA1-A401-EB1B55008D97}" type="datetimeFigureOut">
              <a:rPr lang="zh-TW" altLang="en-US"/>
              <a:pPr>
                <a:defRPr/>
              </a:pPr>
              <a:t>2025/11/26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358C9-A496-4415-A1F9-1712142BAB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06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1265F-1418-460B-8FB7-30747DA1E129}" type="datetimeFigureOut">
              <a:rPr lang="zh-TW" altLang="en-US"/>
              <a:pPr>
                <a:defRPr/>
              </a:pPr>
              <a:t>2025/11/26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F5AF-AFF2-4D97-89B5-14E8005D60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452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C6DD2-6A5D-436A-AB9D-90677E22DC6B}" type="datetimeFigureOut">
              <a:rPr lang="zh-TW" altLang="en-US"/>
              <a:pPr>
                <a:defRPr/>
              </a:pPr>
              <a:t>2025/11/26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2E351-684D-4EDA-8EF2-BD470C52C7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625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AB049B0-11A2-4C36-B482-A7F3BC30EC5D}" type="datetimeFigureOut">
              <a:rPr lang="zh-TW" altLang="en-US"/>
              <a:pPr>
                <a:defRPr/>
              </a:pPr>
              <a:t>2025/11/26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CEC4EA1-B01E-4AC7-9F7A-3372D43AA4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1" name="Picture 2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246063"/>
            <a:ext cx="12620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g"/><Relationship Id="rId4" Type="http://schemas.openxmlformats.org/officeDocument/2006/relationships/image" Target="../media/image53.jpeg"/><Relationship Id="rId9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10" y="1038543"/>
            <a:ext cx="54546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658813" y="1150938"/>
            <a:ext cx="3119437" cy="622300"/>
          </a:xfrm>
        </p:spPr>
        <p:txBody>
          <a:bodyPr/>
          <a:lstStyle/>
          <a:p>
            <a:pPr>
              <a:defRPr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在畫紙畫出牛奶盒的輪廓，作包裹牛奶盒之用</a:t>
            </a: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298450" y="338138"/>
            <a:ext cx="7072313" cy="55403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製作「實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buy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」雞錢箱方法</a:t>
            </a:r>
          </a:p>
        </p:txBody>
      </p:sp>
      <p:pic>
        <p:nvPicPr>
          <p:cNvPr id="16388" name="圖片 50" descr="C:\Users\calvinng\AppData\Local\Microsoft\Windows\Temporary Internet Files\Content.Word\IMG_3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725613"/>
            <a:ext cx="29051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圖片 51" descr="C:\Users\calvinng\AppData\Local\Microsoft\Windows\Temporary Internet Files\Content.Word\IMG_30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1716088"/>
            <a:ext cx="27590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標題 1"/>
          <p:cNvSpPr txBox="1">
            <a:spLocks/>
          </p:cNvSpPr>
          <p:nvPr/>
        </p:nvSpPr>
        <p:spPr bwMode="auto">
          <a:xfrm>
            <a:off x="4714875" y="1177925"/>
            <a:ext cx="41402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完成輪廓後的紙樣大概是這樣的：</a:t>
            </a:r>
          </a:p>
        </p:txBody>
      </p:sp>
      <p:pic>
        <p:nvPicPr>
          <p:cNvPr id="16391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4514850"/>
            <a:ext cx="29337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圖片 57" descr="C:\Users\calvinng\AppData\Local\Microsoft\Windows\Temporary Internet Files\Content.Word\IMG_303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4502150"/>
            <a:ext cx="281305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標題 1"/>
          <p:cNvSpPr txBox="1">
            <a:spLocks/>
          </p:cNvSpPr>
          <p:nvPr/>
        </p:nvSpPr>
        <p:spPr bwMode="auto">
          <a:xfrm>
            <a:off x="4541838" y="4022725"/>
            <a:ext cx="4313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先在三角形那面塗上膠水，貼在紙盒上</a:t>
            </a:r>
          </a:p>
        </p:txBody>
      </p:sp>
      <p:sp>
        <p:nvSpPr>
          <p:cNvPr id="60" name="標題 1"/>
          <p:cNvSpPr txBox="1">
            <a:spLocks/>
          </p:cNvSpPr>
          <p:nvPr/>
        </p:nvSpPr>
        <p:spPr bwMode="auto">
          <a:xfrm>
            <a:off x="658813" y="4022725"/>
            <a:ext cx="38560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3.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剪下紙樣（要預留約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1cm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的空位）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658813" y="706438"/>
            <a:ext cx="31194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5. 1cm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的空位亦塗上膠水，向內屈曲及貼上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4386263" y="706438"/>
            <a:ext cx="41402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在長方形那面塗上膠水，貼在紙盒上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4164013" y="3725863"/>
            <a:ext cx="4838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用裝飾貼紙，為「實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BUY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」雞貼上不同部位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658813" y="3743325"/>
            <a:ext cx="38560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包裹後的模樣</a:t>
            </a:r>
          </a:p>
        </p:txBody>
      </p:sp>
      <p:pic>
        <p:nvPicPr>
          <p:cNvPr id="18438" name="圖片 7" descr="C:\Users\calvinng\AppData\Local\Microsoft\Windows\Temporary Internet Files\Content.Word\IMG_3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74" b="16534"/>
          <a:stretch>
            <a:fillRect/>
          </a:stretch>
        </p:blipFill>
        <p:spPr bwMode="auto">
          <a:xfrm>
            <a:off x="760413" y="4449763"/>
            <a:ext cx="301783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圖片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4233863"/>
            <a:ext cx="1743075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圖片 9" descr="C:\Users\calvinng\AppData\Local\Microsoft\Windows\Temporary Internet Files\Content.Word\IMG_30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9" b="18503"/>
          <a:stretch>
            <a:fillRect/>
          </a:stretch>
        </p:blipFill>
        <p:spPr bwMode="auto">
          <a:xfrm>
            <a:off x="912813" y="1350963"/>
            <a:ext cx="251936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圖片 10" descr="C:\Users\calvinng\AppData\Local\Microsoft\Windows\Temporary Internet Files\Content.Word\IMG_303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2"/>
          <a:stretch>
            <a:fillRect/>
          </a:stretch>
        </p:blipFill>
        <p:spPr bwMode="auto">
          <a:xfrm>
            <a:off x="4514850" y="1296988"/>
            <a:ext cx="3503613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658813" y="1177925"/>
            <a:ext cx="31194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9.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同學亦可運用創意，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>
              <a:defRPr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自行創作「實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BUY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」雞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4541838" y="1177925"/>
            <a:ext cx="4313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最後，為「實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BUY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」雞剪開儲錢口。</a:t>
            </a:r>
          </a:p>
        </p:txBody>
      </p:sp>
      <p:pic>
        <p:nvPicPr>
          <p:cNvPr id="20484" name="圖片 7" descr="C:\Users\calvinng\AppData\Local\Microsoft\Windows\Temporary Internet Files\Content.Word\IMG_3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8" b="20326"/>
          <a:stretch>
            <a:fillRect/>
          </a:stretch>
        </p:blipFill>
        <p:spPr bwMode="auto">
          <a:xfrm>
            <a:off x="658813" y="1951038"/>
            <a:ext cx="3522662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圖片 8" descr="IMG_43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1990725"/>
            <a:ext cx="3459162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2535238"/>
            <a:ext cx="4284662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圖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4155">
            <a:off x="444500" y="709613"/>
            <a:ext cx="4398963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第二節</a:t>
            </a:r>
          </a:p>
        </p:txBody>
      </p:sp>
      <p:sp>
        <p:nvSpPr>
          <p:cNvPr id="23555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2355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79838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0" y="53213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308" y="876478"/>
            <a:ext cx="7474344" cy="17497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圖說文字 2"/>
          <p:cNvSpPr/>
          <p:nvPr/>
        </p:nvSpPr>
        <p:spPr>
          <a:xfrm>
            <a:off x="650875" y="1114425"/>
            <a:ext cx="4886325" cy="2717800"/>
          </a:xfrm>
          <a:prstGeom prst="wedgeRoundRectCallout">
            <a:avLst>
              <a:gd name="adj1" fmla="val 36090"/>
              <a:gd name="adj2" fmla="val 750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6627" name="標題 1"/>
          <p:cNvSpPr>
            <a:spLocks noGrp="1"/>
          </p:cNvSpPr>
          <p:nvPr>
            <p:ph type="ctrTitle"/>
          </p:nvPr>
        </p:nvSpPr>
        <p:spPr>
          <a:xfrm>
            <a:off x="650875" y="1528763"/>
            <a:ext cx="4435475" cy="1146175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點算成果</a:t>
            </a:r>
          </a:p>
        </p:txBody>
      </p:sp>
      <p:pic>
        <p:nvPicPr>
          <p:cNvPr id="2662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2392363"/>
            <a:ext cx="125888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圖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2686050"/>
            <a:ext cx="4283075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2409825" y="365125"/>
            <a:ext cx="6105525" cy="1325563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有雞先？抑或蛋先？</a:t>
            </a:r>
          </a:p>
        </p:txBody>
      </p:sp>
      <p:pic>
        <p:nvPicPr>
          <p:cNvPr id="28676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" t="59662" r="72699" b="14519"/>
          <a:stretch>
            <a:fillRect/>
          </a:stretch>
        </p:blipFill>
        <p:spPr bwMode="auto">
          <a:xfrm>
            <a:off x="1010054" y="1999269"/>
            <a:ext cx="7280506" cy="413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圖片 5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1751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135888"/>
            <a:ext cx="9144000" cy="1456944"/>
          </a:xfrm>
          <a:prstGeom prst="rect">
            <a:avLst/>
          </a:prstGeom>
        </p:spPr>
      </p:pic>
      <p:pic>
        <p:nvPicPr>
          <p:cNvPr id="10" name="圖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720" y="3312159"/>
            <a:ext cx="2773680" cy="260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mage result for children togeth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5" r="56323" b="11333"/>
          <a:stretch/>
        </p:blipFill>
        <p:spPr bwMode="auto">
          <a:xfrm>
            <a:off x="582295" y="3383279"/>
            <a:ext cx="2841625" cy="280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089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231" y="0"/>
            <a:ext cx="8132769" cy="132294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5" y="1060898"/>
            <a:ext cx="4191387" cy="2746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27" y="1059113"/>
            <a:ext cx="4052455" cy="2701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5" y="3857565"/>
            <a:ext cx="4156364" cy="2770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27" y="3857565"/>
            <a:ext cx="4150844" cy="2770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919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第一節</a:t>
            </a:r>
          </a:p>
        </p:txBody>
      </p:sp>
      <p:pic>
        <p:nvPicPr>
          <p:cNvPr id="512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3824288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內容版面配置區 2"/>
          <p:cNvSpPr>
            <a:spLocks noGrp="1"/>
          </p:cNvSpPr>
          <p:nvPr>
            <p:ph idx="1"/>
          </p:nvPr>
        </p:nvSpPr>
        <p:spPr>
          <a:xfrm>
            <a:off x="892810" y="1835468"/>
            <a:ext cx="7886700" cy="435133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雞隻可否幫助有需要的人？如何幫助呢？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達美是否需要付出努力才可享受成果嗎？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過程辛苦嗎？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若果只是給達美雞隻，足夠嗎？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除了雞隻，還可以給他們甚麼呢？</a:t>
            </a:r>
          </a:p>
          <a:p>
            <a:pPr eaLnBrk="1" hangingPunct="1">
              <a:defRPr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723" name="標題 1"/>
          <p:cNvSpPr txBox="1">
            <a:spLocks/>
          </p:cNvSpPr>
          <p:nvPr/>
        </p:nvSpPr>
        <p:spPr bwMode="auto">
          <a:xfrm>
            <a:off x="892810" y="70040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問題討論</a:t>
            </a:r>
          </a:p>
        </p:txBody>
      </p:sp>
      <p:pic>
        <p:nvPicPr>
          <p:cNvPr id="30724" name="圖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77" y="843773"/>
            <a:ext cx="1196023" cy="64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4" t="16667" r="33958" b="34444"/>
          <a:stretch>
            <a:fillRect/>
          </a:stretch>
        </p:blipFill>
        <p:spPr bwMode="auto">
          <a:xfrm>
            <a:off x="5016500" y="4217988"/>
            <a:ext cx="4959350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-5037138" y="4489450"/>
            <a:ext cx="4862513" cy="109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iPiHK-W5" panose="040B0500000000000000" pitchFamily="82" charset="-120"/>
                <a:ea typeface="DFPiPiHK-W5" panose="040B0500000000000000" pitchFamily="82" charset="-120"/>
              </a:rPr>
              <a:t>幫助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iPiHK-W5" panose="040B0500000000000000" pitchFamily="82" charset="-120"/>
                <a:ea typeface="DFPiPiHK-W5" panose="040B0500000000000000" pitchFamily="82" charset="-120"/>
              </a:rPr>
              <a:t>可以很簡單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iPiHK-W5" panose="040B0500000000000000" pitchFamily="82" charset="-120"/>
                <a:ea typeface="DFPiPiHK-W5" panose="040B0500000000000000" pitchFamily="82" charset="-120"/>
              </a:rPr>
              <a:t>!</a:t>
            </a:r>
            <a:endParaRPr lang="zh-TW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iPiHK-W5" panose="040B0500000000000000" pitchFamily="82" charset="-120"/>
              <a:ea typeface="DFPiPiHK-W5" panose="040B0500000000000000" pitchFamily="82" charset="-120"/>
            </a:endParaRPr>
          </a:p>
        </p:txBody>
      </p:sp>
      <p:grpSp>
        <p:nvGrpSpPr>
          <p:cNvPr id="32771" name="群組 13"/>
          <p:cNvGrpSpPr>
            <a:grpSpLocks/>
          </p:cNvGrpSpPr>
          <p:nvPr/>
        </p:nvGrpSpPr>
        <p:grpSpPr bwMode="auto">
          <a:xfrm rot="365823">
            <a:off x="2468563" y="835025"/>
            <a:ext cx="2271712" cy="2967038"/>
            <a:chOff x="2288521" y="1597680"/>
            <a:chExt cx="2814033" cy="383721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4" t="7642" r="43649"/>
            <a:stretch/>
          </p:blipFill>
          <p:spPr>
            <a:xfrm>
              <a:off x="2288521" y="1597680"/>
              <a:ext cx="2814033" cy="383721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2792" name="內容版面配置區 2"/>
            <p:cNvSpPr txBox="1">
              <a:spLocks/>
            </p:cNvSpPr>
            <p:nvPr/>
          </p:nvSpPr>
          <p:spPr bwMode="auto">
            <a:xfrm>
              <a:off x="2296614" y="4262959"/>
              <a:ext cx="1397496" cy="62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TW" altLang="en-US" sz="5500">
                  <a:solidFill>
                    <a:schemeClr val="bg1"/>
                  </a:solidFill>
                  <a:latin typeface="DFPingJuHK-W7" panose="040B0700000000000000" pitchFamily="82" charset="-120"/>
                  <a:ea typeface="DFPingJuHK-W7" panose="040B0700000000000000" pitchFamily="82" charset="-120"/>
                  <a:sym typeface="Wingdings" panose="05000000000000000000" pitchFamily="2" charset="2"/>
                </a:rPr>
                <a:t>羊</a:t>
              </a:r>
              <a:endParaRPr lang="zh-TW" altLang="en-US" sz="5500">
                <a:solidFill>
                  <a:schemeClr val="bg1"/>
                </a:solidFill>
                <a:latin typeface="DFPingJuHK-W7" panose="040B0700000000000000" pitchFamily="82" charset="-120"/>
                <a:ea typeface="DFPingJuHK-W7" panose="040B0700000000000000" pitchFamily="82" charset="-120"/>
              </a:endParaRPr>
            </a:p>
          </p:txBody>
        </p:sp>
      </p:grpSp>
      <p:grpSp>
        <p:nvGrpSpPr>
          <p:cNvPr id="32772" name="群組 14"/>
          <p:cNvGrpSpPr>
            <a:grpSpLocks/>
          </p:cNvGrpSpPr>
          <p:nvPr/>
        </p:nvGrpSpPr>
        <p:grpSpPr bwMode="auto">
          <a:xfrm rot="-492908">
            <a:off x="177800" y="173038"/>
            <a:ext cx="2120900" cy="2974975"/>
            <a:chOff x="175080" y="798621"/>
            <a:chExt cx="2806495" cy="4204155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07" y="798621"/>
              <a:ext cx="2802768" cy="420415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2790" name="內容版面配置區 2"/>
            <p:cNvSpPr txBox="1">
              <a:spLocks/>
            </p:cNvSpPr>
            <p:nvPr/>
          </p:nvSpPr>
          <p:spPr bwMode="auto">
            <a:xfrm>
              <a:off x="175080" y="1094140"/>
              <a:ext cx="1397497" cy="623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TW" altLang="en-US" sz="5500">
                  <a:solidFill>
                    <a:schemeClr val="bg1"/>
                  </a:solidFill>
                  <a:latin typeface="DFPingJuHK-W7" panose="040B0700000000000000" pitchFamily="82" charset="-120"/>
                  <a:ea typeface="DFPingJuHK-W7" panose="040B0700000000000000" pitchFamily="82" charset="-120"/>
                  <a:sym typeface="Wingdings" panose="05000000000000000000" pitchFamily="2" charset="2"/>
                </a:rPr>
                <a:t>雞</a:t>
              </a:r>
              <a:endParaRPr lang="zh-TW" altLang="en-US" sz="5500">
                <a:solidFill>
                  <a:schemeClr val="bg1"/>
                </a:solidFill>
                <a:latin typeface="DFPingJuHK-W7" panose="040B0700000000000000" pitchFamily="82" charset="-120"/>
                <a:ea typeface="DFPingJuHK-W7" panose="040B0700000000000000" pitchFamily="82" charset="-120"/>
              </a:endParaRPr>
            </a:p>
          </p:txBody>
        </p:sp>
      </p:grpSp>
      <p:grpSp>
        <p:nvGrpSpPr>
          <p:cNvPr id="32773" name="群組 4"/>
          <p:cNvGrpSpPr>
            <a:grpSpLocks/>
          </p:cNvGrpSpPr>
          <p:nvPr/>
        </p:nvGrpSpPr>
        <p:grpSpPr bwMode="auto">
          <a:xfrm>
            <a:off x="4627563" y="255588"/>
            <a:ext cx="2254250" cy="3043237"/>
            <a:chOff x="4120340" y="-2102744"/>
            <a:chExt cx="3063676" cy="4165115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54"/>
            <a:stretch/>
          </p:blipFill>
          <p:spPr>
            <a:xfrm rot="21098402">
              <a:off x="4120340" y="-2102744"/>
              <a:ext cx="3063676" cy="416511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2788" name="內容版面配置區 2"/>
            <p:cNvSpPr txBox="1">
              <a:spLocks/>
            </p:cNvSpPr>
            <p:nvPr/>
          </p:nvSpPr>
          <p:spPr bwMode="auto">
            <a:xfrm rot="-602460">
              <a:off x="4285687" y="936673"/>
              <a:ext cx="2522037" cy="685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TW" altLang="en-US" sz="5500">
                  <a:solidFill>
                    <a:schemeClr val="bg1"/>
                  </a:solidFill>
                  <a:latin typeface="DFPingJuHK-W7" panose="040B0700000000000000" pitchFamily="82" charset="-120"/>
                  <a:ea typeface="DFPingJuHK-W7" panose="040B0700000000000000" pitchFamily="82" charset="-120"/>
                  <a:sym typeface="Wingdings" panose="05000000000000000000" pitchFamily="2" charset="2"/>
                </a:rPr>
                <a:t>黃豆</a:t>
              </a:r>
              <a:endParaRPr lang="zh-TW" altLang="en-US" sz="5500">
                <a:solidFill>
                  <a:schemeClr val="bg1"/>
                </a:solidFill>
                <a:latin typeface="DFPingJuHK-W7" panose="040B0700000000000000" pitchFamily="82" charset="-120"/>
                <a:ea typeface="DFPingJuHK-W7" panose="040B0700000000000000" pitchFamily="82" charset="-120"/>
              </a:endParaRPr>
            </a:p>
          </p:txBody>
        </p:sp>
      </p:grpSp>
      <p:grpSp>
        <p:nvGrpSpPr>
          <p:cNvPr id="32776" name="群組 15"/>
          <p:cNvGrpSpPr>
            <a:grpSpLocks/>
          </p:cNvGrpSpPr>
          <p:nvPr/>
        </p:nvGrpSpPr>
        <p:grpSpPr bwMode="auto">
          <a:xfrm rot="-426001">
            <a:off x="-160338" y="3090863"/>
            <a:ext cx="2387601" cy="3008312"/>
            <a:chOff x="-282063" y="880694"/>
            <a:chExt cx="2387798" cy="3008828"/>
          </a:xfrm>
        </p:grpSpPr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1360">
              <a:off x="-282063" y="880694"/>
              <a:ext cx="2324780" cy="300882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2784" name="內容版面配置區 2"/>
            <p:cNvSpPr txBox="1">
              <a:spLocks/>
            </p:cNvSpPr>
            <p:nvPr/>
          </p:nvSpPr>
          <p:spPr bwMode="auto">
            <a:xfrm rot="848690">
              <a:off x="235117" y="3136484"/>
              <a:ext cx="1870618" cy="489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TW" altLang="en-US" sz="5500">
                  <a:solidFill>
                    <a:schemeClr val="bg1"/>
                  </a:solidFill>
                  <a:latin typeface="DFPingJuHK-W7" panose="040B0700000000000000" pitchFamily="82" charset="-120"/>
                  <a:ea typeface="DFPingJuHK-W7" panose="040B0700000000000000" pitchFamily="82" charset="-120"/>
                  <a:sym typeface="Wingdings" panose="05000000000000000000" pitchFamily="2" charset="2"/>
                </a:rPr>
                <a:t>工具</a:t>
              </a:r>
              <a:endParaRPr lang="zh-TW" altLang="en-US" sz="5500">
                <a:solidFill>
                  <a:schemeClr val="bg1"/>
                </a:solidFill>
                <a:latin typeface="DFPingJuHK-W7" panose="040B0700000000000000" pitchFamily="82" charset="-120"/>
                <a:ea typeface="DFPingJuHK-W7" panose="040B0700000000000000" pitchFamily="82" charset="-120"/>
              </a:endParaRPr>
            </a:p>
          </p:txBody>
        </p:sp>
      </p:grpSp>
      <p:grpSp>
        <p:nvGrpSpPr>
          <p:cNvPr id="32777" name="群組 16"/>
          <p:cNvGrpSpPr>
            <a:grpSpLocks/>
          </p:cNvGrpSpPr>
          <p:nvPr/>
        </p:nvGrpSpPr>
        <p:grpSpPr bwMode="auto">
          <a:xfrm>
            <a:off x="2127250" y="4743450"/>
            <a:ext cx="3146425" cy="2006600"/>
            <a:chOff x="2869036" y="764457"/>
            <a:chExt cx="4370371" cy="2949513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87978">
              <a:off x="2869036" y="764457"/>
              <a:ext cx="4370371" cy="294951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2782" name="內容版面配置區 2"/>
            <p:cNvSpPr txBox="1">
              <a:spLocks/>
            </p:cNvSpPr>
            <p:nvPr/>
          </p:nvSpPr>
          <p:spPr bwMode="auto">
            <a:xfrm rot="-212022">
              <a:off x="3038440" y="2529910"/>
              <a:ext cx="2462037" cy="692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TW" altLang="en-US" sz="5500">
                  <a:solidFill>
                    <a:schemeClr val="bg1"/>
                  </a:solidFill>
                  <a:latin typeface="DFPingJuHK-W7" panose="040B0700000000000000" pitchFamily="82" charset="-120"/>
                  <a:ea typeface="DFPingJuHK-W7" panose="040B0700000000000000" pitchFamily="82" charset="-120"/>
                  <a:sym typeface="Wingdings" panose="05000000000000000000" pitchFamily="2" charset="2"/>
                </a:rPr>
                <a:t>種子</a:t>
              </a:r>
              <a:endParaRPr lang="zh-TW" altLang="en-US" sz="5500">
                <a:solidFill>
                  <a:schemeClr val="bg1"/>
                </a:solidFill>
                <a:latin typeface="DFPingJuHK-W7" panose="040B0700000000000000" pitchFamily="82" charset="-120"/>
                <a:ea typeface="DFPingJuHK-W7" panose="040B0700000000000000" pitchFamily="82" charset="-120"/>
              </a:endParaRPr>
            </a:p>
          </p:txBody>
        </p:sp>
      </p:grpSp>
      <p:grpSp>
        <p:nvGrpSpPr>
          <p:cNvPr id="32778" name="群組 20"/>
          <p:cNvGrpSpPr>
            <a:grpSpLocks/>
          </p:cNvGrpSpPr>
          <p:nvPr/>
        </p:nvGrpSpPr>
        <p:grpSpPr bwMode="auto">
          <a:xfrm>
            <a:off x="5399088" y="4691063"/>
            <a:ext cx="3236912" cy="2070100"/>
            <a:chOff x="3785095" y="3481565"/>
            <a:chExt cx="5252394" cy="3501597"/>
          </a:xfrm>
        </p:grpSpPr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0530">
              <a:off x="3785095" y="3481565"/>
              <a:ext cx="5252394" cy="350159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2780" name="內容版面配置區 2"/>
            <p:cNvSpPr txBox="1">
              <a:spLocks/>
            </p:cNvSpPr>
            <p:nvPr/>
          </p:nvSpPr>
          <p:spPr bwMode="auto">
            <a:xfrm rot="349269">
              <a:off x="4170997" y="5443171"/>
              <a:ext cx="3187210" cy="692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TW" altLang="en-US" sz="5500">
                  <a:solidFill>
                    <a:schemeClr val="bg1"/>
                  </a:solidFill>
                  <a:latin typeface="DFPingJuHK-W7" panose="040B0700000000000000" pitchFamily="82" charset="-120"/>
                  <a:ea typeface="DFPingJuHK-W7" panose="040B0700000000000000" pitchFamily="82" charset="-120"/>
                  <a:sym typeface="Wingdings" panose="05000000000000000000" pitchFamily="2" charset="2"/>
                </a:rPr>
                <a:t>培訓</a:t>
              </a: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7482" y="3227197"/>
            <a:ext cx="5279594" cy="181066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263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內容版面配置區 2"/>
          <p:cNvSpPr>
            <a:spLocks noGrp="1"/>
          </p:cNvSpPr>
          <p:nvPr>
            <p:ph idx="1"/>
          </p:nvPr>
        </p:nvSpPr>
        <p:spPr>
          <a:xfrm>
            <a:off x="781050" y="1085850"/>
            <a:ext cx="7886700" cy="9144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我們還可以做甚麼？</a:t>
            </a:r>
            <a:endPara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 rot="4126170">
            <a:off x="7107047" y="4452162"/>
            <a:ext cx="1508918" cy="142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>
            <a:prstTxWarp prst="textArchUp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zh-TW" altLang="en-US" sz="40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分享</a:t>
            </a:r>
            <a:endParaRPr lang="en-US" altLang="zh-TW" sz="40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 rot="1301100">
            <a:off x="6772318" y="3471054"/>
            <a:ext cx="1508918" cy="142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>
            <a:prstTxWarp prst="textArchUp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zh-TW" altLang="en-US" sz="40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珍惜</a:t>
            </a:r>
            <a:endParaRPr lang="en-US" altLang="zh-TW" sz="40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72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68300" y="-1349375"/>
            <a:ext cx="4876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全世界</a:t>
            </a:r>
            <a:r>
              <a:rPr lang="en-US" altLang="zh-TW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…</a:t>
            </a:r>
            <a:endParaRPr lang="zh-TW" altLang="en-US" sz="5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572000" y="-3473450"/>
            <a:ext cx="4368800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9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近</a:t>
            </a:r>
            <a:endParaRPr lang="en-US" altLang="zh-TW" sz="9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9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8</a:t>
            </a:r>
            <a:r>
              <a:rPr lang="zh-TW" altLang="en-US" sz="9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億人</a:t>
            </a:r>
            <a:endParaRPr lang="zh-TW" altLang="en-US" sz="54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0972" y="0"/>
            <a:ext cx="5895343" cy="160948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76B2C45-3663-5F7B-091D-602D6EA70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392" y="2166590"/>
            <a:ext cx="6309907" cy="3359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2349500" y="479425"/>
            <a:ext cx="5954713" cy="1325563"/>
          </a:xfrm>
        </p:spPr>
        <p:txBody>
          <a:bodyPr/>
          <a:lstStyle/>
          <a:p>
            <a:pPr eaLnBrk="1" hangingPunct="1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沙利素：吃蝗蟲的故事</a:t>
            </a:r>
          </a:p>
        </p:txBody>
      </p:sp>
      <p:pic>
        <p:nvPicPr>
          <p:cNvPr id="6147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1" t="18674" r="37579" b="33441"/>
          <a:stretch>
            <a:fillRect/>
          </a:stretch>
        </p:blipFill>
        <p:spPr bwMode="auto">
          <a:xfrm>
            <a:off x="628650" y="1862138"/>
            <a:ext cx="7847013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圖片 4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479425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55" y="141995"/>
            <a:ext cx="8132769" cy="56819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圖片 2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6633" y="2543699"/>
            <a:ext cx="2895851" cy="554784"/>
          </a:xfrm>
          <a:prstGeom prst="rect">
            <a:avLst/>
          </a:prstGeom>
        </p:spPr>
      </p:pic>
      <p:pic>
        <p:nvPicPr>
          <p:cNvPr id="44" name="圖片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055" y="828986"/>
            <a:ext cx="7779170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03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98" y="2393132"/>
            <a:ext cx="8362302" cy="184358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21" y="363665"/>
            <a:ext cx="4956478" cy="145707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19673" y="6028579"/>
            <a:ext cx="2895851" cy="554784"/>
          </a:xfrm>
          <a:prstGeom prst="rect">
            <a:avLst/>
          </a:prstGeom>
        </p:spPr>
      </p:pic>
      <p:pic>
        <p:nvPicPr>
          <p:cNvPr id="1026" name="Picture 2" descr="Image result for cartoon chicke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98" y="4632708"/>
            <a:ext cx="2384425" cy="185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705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8294" y="0"/>
            <a:ext cx="6590347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62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189" y="1269457"/>
            <a:ext cx="5407621" cy="296900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0" y="5056188"/>
            <a:ext cx="1919288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橢圓形圖說文字 8"/>
          <p:cNvSpPr/>
          <p:nvPr/>
        </p:nvSpPr>
        <p:spPr>
          <a:xfrm flipH="1">
            <a:off x="3616960" y="4511040"/>
            <a:ext cx="3892530" cy="1586230"/>
          </a:xfrm>
          <a:prstGeom prst="wedgeEllipseCallout">
            <a:avLst>
              <a:gd name="adj1" fmla="val -42906"/>
              <a:gd name="adj2" fmla="val 534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「實</a:t>
            </a:r>
            <a:r>
              <a:rPr lang="en-AU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buy</a:t>
            </a:r>
            <a:r>
              <a:rPr lang="zh-TW" altLang="en-AU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是柬埔寨語”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SABAY”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，意思是開心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128724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1879</TotalTime>
  <Words>826</Words>
  <Application>Microsoft Office PowerPoint</Application>
  <PresentationFormat>如螢幕大小 (4:3)</PresentationFormat>
  <Paragraphs>78</Paragraphs>
  <Slides>22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0" baseType="lpstr">
      <vt:lpstr>DFPingJuHK-W7</vt:lpstr>
      <vt:lpstr>DFPiPiHK-W5</vt:lpstr>
      <vt:lpstr>微軟正黑體</vt:lpstr>
      <vt:lpstr>Arial</vt:lpstr>
      <vt:lpstr>Calibri</vt:lpstr>
      <vt:lpstr>Calibri Light</vt:lpstr>
      <vt:lpstr>Wingdings</vt:lpstr>
      <vt:lpstr>Office 佈景主題</vt:lpstr>
      <vt:lpstr>PowerPoint 簡報</vt:lpstr>
      <vt:lpstr>第一節</vt:lpstr>
      <vt:lpstr>PowerPoint 簡報</vt:lpstr>
      <vt:lpstr>沙利素：吃蝗蟲的故事</vt:lpstr>
      <vt:lpstr>PowerPoint 簡報</vt:lpstr>
      <vt:lpstr>PowerPoint 簡報</vt:lpstr>
      <vt:lpstr>PowerPoint 簡報</vt:lpstr>
      <vt:lpstr>PowerPoint 簡報</vt:lpstr>
      <vt:lpstr>PowerPoint 簡報</vt:lpstr>
      <vt:lpstr>1.在畫紙畫出牛奶盒的輪廓，作包裹牛奶盒之用</vt:lpstr>
      <vt:lpstr>PowerPoint 簡報</vt:lpstr>
      <vt:lpstr>PowerPoint 簡報</vt:lpstr>
      <vt:lpstr>PowerPoint 簡報</vt:lpstr>
      <vt:lpstr>第二節</vt:lpstr>
      <vt:lpstr>PowerPoint 簡報</vt:lpstr>
      <vt:lpstr>點算成果</vt:lpstr>
      <vt:lpstr>有雞先？抑或蛋先？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World Vision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Defie Yeung</dc:creator>
  <cp:lastModifiedBy>Lydia Leung</cp:lastModifiedBy>
  <cp:revision>61</cp:revision>
  <dcterms:created xsi:type="dcterms:W3CDTF">2017-08-03T09:16:21Z</dcterms:created>
  <dcterms:modified xsi:type="dcterms:W3CDTF">2025-11-26T03:39:38Z</dcterms:modified>
</cp:coreProperties>
</file>