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73928" autoAdjust="0"/>
  </p:normalViewPr>
  <p:slideViewPr>
    <p:cSldViewPr snapToGrid="0">
      <p:cViewPr varScale="1">
        <p:scale>
          <a:sx n="53" d="100"/>
          <a:sy n="53" d="100"/>
        </p:scale>
        <p:origin x="90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ACE0F-3ECB-4E96-ACBA-C365DE9DA0E1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47FBB-B111-40DD-A16E-65364171ACC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6959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.worldvision.org.hk/gift/?lang=zh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全個世界上還有約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億人活在飢餓中，每日也沒有足夠的食物。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7FBB-B111-40DD-A16E-65364171ACCA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8293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dirty="0" smtClean="0"/>
              <a:t>我們一起了解沙利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素的故事，看看飢餓如何影響貧窮小朋友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</a:pPr>
            <a:endParaRPr lang="en-AU" altLang="zh-TW" dirty="0" smtClean="0"/>
          </a:p>
          <a:p>
            <a:pPr eaLnBrk="1" hangingPunct="1">
              <a:spcBef>
                <a:spcPct val="0"/>
              </a:spcBef>
            </a:pPr>
            <a:r>
              <a:rPr lang="en-AU" altLang="zh-TW" dirty="0" smtClean="0"/>
              <a:t>https://www.youtube.com/watch?v=33zIDX0ACK0&amp;feature=youtu.be</a:t>
            </a:r>
            <a:endParaRPr lang="zh-TW" altLang="en-US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7FBB-B111-40DD-A16E-65364171ACCA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91327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（老師可與同學一起訂立儲蓄計劃）</a:t>
            </a:r>
            <a:endParaRPr lang="en-AU" altLang="zh-HK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7FBB-B111-40DD-A16E-65364171ACCA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1229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zh-TW" altLang="en-US" dirty="0" smtClean="0"/>
              <a:t>儲蓄時間約一個星期至一個月，先與同學訂立儲蓄捐款目標（不需計較金額多少，強調捐款是來自學生自己，以自己的力量去幫助他人）</a:t>
            </a:r>
          </a:p>
          <a:p>
            <a:pPr marL="171450" indent="-171450">
              <a:buFontTx/>
              <a:buChar char="•"/>
            </a:pPr>
            <a:r>
              <a:rPr lang="zh-TW" altLang="en-US" dirty="0" smtClean="0"/>
              <a:t>鼓勵他們訂下總目標（希望整個計劃捐出多少）或每日目標，以便完成整個儲蓄計劃</a:t>
            </a:r>
          </a:p>
          <a:p>
            <a:pPr marL="171450" indent="-171450">
              <a:buFontTx/>
              <a:buChar char="•"/>
            </a:pPr>
            <a:r>
              <a:rPr lang="zh-TW" altLang="en-US" dirty="0" smtClean="0"/>
              <a:t>小結：大家了解飢餓為小朋友帶來的影響，例如同學所講的（重覆同學的分享）。我們知道飢餓真的為小朋友帶來現在、將來甚至一生也無法修補的傷害。他們所需要的幫助其實很簡單，只要我們每日付出少許就可以為他們帶來希望。大家都可以在這個時段內去餵飽你的「實</a:t>
            </a:r>
            <a:r>
              <a:rPr lang="en-US" altLang="zh-TW" dirty="0" smtClean="0"/>
              <a:t>Buy</a:t>
            </a:r>
            <a:r>
              <a:rPr lang="zh-TW" altLang="en-US" dirty="0" smtClean="0"/>
              <a:t>」雞，發揮助人力量！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7FBB-B111-40DD-A16E-65364171ACCA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63622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邀請同學分享儲蓄期間的深刻感受（如：開心、難處）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7FBB-B111-40DD-A16E-65364171ACCA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26711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同學拆開自己的「實</a:t>
            </a:r>
            <a:r>
              <a:rPr lang="en-US" altLang="zh-TW" dirty="0" smtClean="0"/>
              <a:t>Buy</a:t>
            </a:r>
            <a:r>
              <a:rPr lang="zh-TW" altLang="en-US" dirty="0" smtClean="0"/>
              <a:t>」雞，點算捐款，再由老師收集</a:t>
            </a:r>
            <a:r>
              <a:rPr lang="en-US" altLang="zh-TW" dirty="0" smtClean="0"/>
              <a:t>(</a:t>
            </a:r>
            <a:r>
              <a:rPr lang="zh-TW" altLang="en-US" dirty="0" smtClean="0"/>
              <a:t>老師可因應學校處理捐款的方法作其他處理</a:t>
            </a:r>
            <a:r>
              <a:rPr lang="en-US" altLang="zh-TW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老師可以根據初步點算的金額與同學分享成果</a:t>
            </a:r>
            <a:r>
              <a:rPr lang="en-US" altLang="zh-TW" dirty="0" smtClean="0"/>
              <a:t>(i.e. </a:t>
            </a:r>
            <a:r>
              <a:rPr lang="zh-TW" altLang="en-US" dirty="0" smtClean="0"/>
              <a:t>可以捐出多少隻雞</a:t>
            </a:r>
            <a:r>
              <a:rPr lang="en-US" altLang="zh-TW" dirty="0" smtClean="0"/>
              <a:t>)</a:t>
            </a:r>
          </a:p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＊　雞隻的價錢可在以下網址了解：</a:t>
            </a:r>
            <a:r>
              <a:rPr lang="en-AU" altLang="zh-HK" dirty="0" smtClean="0">
                <a:hlinkClick r:id="rId3"/>
              </a:rPr>
              <a:t>https://secure.worldvision.org.hk/gift/?lang=zh</a:t>
            </a:r>
            <a:endParaRPr lang="en-US" altLang="zh-TW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7FBB-B111-40DD-A16E-65364171ACCA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2012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貧窮人收到雞隻之後真的會得到改變嗎？播放影片，讓同學找出答案：</a:t>
            </a:r>
            <a:r>
              <a:rPr lang="en-US" altLang="zh-TW" dirty="0" smtClean="0"/>
              <a:t>&lt;&lt;</a:t>
            </a:r>
            <a:r>
              <a:rPr lang="zh-TW" altLang="en-US" dirty="0" smtClean="0"/>
              <a:t>有雞先？抑或蛋先？</a:t>
            </a:r>
            <a:r>
              <a:rPr lang="en-US" altLang="zh-TW" dirty="0" smtClean="0"/>
              <a:t>&gt;&gt;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AU" altLang="zh-TW" dirty="0" smtClean="0"/>
              <a:t>https://www.youtube.com/watch?v=uR_uhZQlWX8</a:t>
            </a:r>
            <a:endParaRPr lang="zh-TW" altLang="en-US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7FBB-B111-40DD-A16E-65364171ACCA}" type="slidenum">
              <a:rPr lang="zh-HK" altLang="en-US" smtClean="0"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8483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u="sng" dirty="0" smtClean="0"/>
              <a:t>宣明會的工作</a:t>
            </a:r>
            <a:endParaRPr lang="en-US" altLang="zh-TW" u="sng" dirty="0" smtClean="0"/>
          </a:p>
          <a:p>
            <a:pPr eaLnBrk="1" hangingPunct="1">
              <a:spcBef>
                <a:spcPct val="0"/>
              </a:spcBef>
            </a:pPr>
            <a:r>
              <a:rPr lang="zh-TW" altLang="en-US" dirty="0" smtClean="0"/>
              <a:t>幫助其實很簡單，可能是</a:t>
            </a:r>
            <a:r>
              <a:rPr lang="en-US" altLang="zh-TW" dirty="0" smtClean="0"/>
              <a:t>…</a:t>
            </a:r>
            <a:r>
              <a:rPr lang="zh-TW" altLang="en-US" dirty="0" smtClean="0"/>
              <a:t>一隻雞／一隻羊／黃豆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豆奶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 dirty="0" smtClean="0"/>
              <a:t>亦有些工作是增加農夫的能力應付氣候變化的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種子</a:t>
            </a:r>
            <a:r>
              <a:rPr lang="en-US" altLang="zh-TW" dirty="0" smtClean="0"/>
              <a:t>/</a:t>
            </a:r>
            <a:r>
              <a:rPr lang="zh-TW" altLang="en-US" dirty="0" smtClean="0"/>
              <a:t>工具</a:t>
            </a:r>
            <a:r>
              <a:rPr lang="en-US" altLang="zh-TW" dirty="0" smtClean="0"/>
              <a:t>/</a:t>
            </a:r>
            <a:r>
              <a:rPr lang="zh-TW" altLang="en-US" dirty="0" smtClean="0"/>
              <a:t>培訓</a:t>
            </a:r>
            <a:endParaRPr lang="en-US" altLang="zh-TW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7FBB-B111-40DD-A16E-65364171ACCA}" type="slidenum">
              <a:rPr lang="zh-HK" altLang="en-US" smtClean="0"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8118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TW" altLang="zh-TW" dirty="0" smtClean="0"/>
              <a:t>討論問題：除了捐錢或捐雞外，我們還可以做甚麼？</a:t>
            </a:r>
            <a:endParaRPr lang="en-US" altLang="zh-TW" dirty="0" smtClean="0"/>
          </a:p>
          <a:p>
            <a:pPr marL="171450" indent="-171450">
              <a:buFont typeface="Wingdings" panose="05000000000000000000" pitchFamily="2" charset="2"/>
              <a:buChar char="p"/>
              <a:defRPr/>
            </a:pPr>
            <a:r>
              <a:rPr lang="zh-TW" altLang="en-US" dirty="0" smtClean="0"/>
              <a:t>珍惜：珍惜所擁有的一切，例如食物、衣服、玩具等。</a:t>
            </a:r>
            <a:endParaRPr lang="en-US" altLang="zh-TW" dirty="0" smtClean="0"/>
          </a:p>
          <a:p>
            <a:pPr marL="171450" indent="-171450">
              <a:buFont typeface="Wingdings" panose="05000000000000000000" pitchFamily="2" charset="2"/>
              <a:buChar char="p"/>
              <a:defRPr/>
            </a:pPr>
            <a:r>
              <a:rPr lang="zh-TW" altLang="en-US" dirty="0" smtClean="0"/>
              <a:t>分享：與其他不清楚此資訊的人分享全球</a:t>
            </a:r>
            <a:r>
              <a:rPr lang="en-US" altLang="zh-TW" dirty="0" smtClean="0"/>
              <a:t>8</a:t>
            </a:r>
            <a:r>
              <a:rPr lang="zh-TW" altLang="en-US" dirty="0" smtClean="0"/>
              <a:t>億飢餓人的需要。甚至製作海報</a:t>
            </a:r>
          </a:p>
          <a:p>
            <a:pPr marL="171450" indent="-171450">
              <a:buFont typeface="Wingdings" panose="05000000000000000000" pitchFamily="2" charset="2"/>
              <a:buChar char="p"/>
              <a:defRPr/>
            </a:pPr>
            <a:r>
              <a:rPr lang="zh-TW" altLang="en-US" dirty="0" smtClean="0"/>
              <a:t>其他行動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總結：在整個活動中，我們明白貧窮人的需要</a:t>
            </a:r>
            <a:r>
              <a:rPr lang="en-US" altLang="zh-TW" dirty="0" smtClean="0"/>
              <a:t>(</a:t>
            </a:r>
            <a:r>
              <a:rPr lang="zh-TW" altLang="en-US" dirty="0" smtClean="0"/>
              <a:t>可與學生重溫</a:t>
            </a:r>
            <a:r>
              <a:rPr lang="en-US" altLang="zh-TW" dirty="0" smtClean="0"/>
              <a:t>)</a:t>
            </a:r>
            <a:r>
              <a:rPr lang="zh-TW" altLang="en-US" smtClean="0"/>
              <a:t>。我們也知道只要每一個人按自己的力量付出，集結起來的力量會是很大。當貧窮人獲得外界幫助，再加自己的努力，他們的將來是充滿希望的。世界上仍然有很多需要我們幫助的人，希望大家能夠用你可以實行的方法繼續幫助他人。</a:t>
            </a:r>
          </a:p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7FBB-B111-40DD-A16E-65364171ACCA}" type="slidenum">
              <a:rPr lang="zh-HK" altLang="en-US" smtClean="0"/>
              <a:t>22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5257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648E-E7CC-4E4F-B162-32985DE5B555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2DB-91C3-44EA-A790-CAE38E9B6DA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513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648E-E7CC-4E4F-B162-32985DE5B555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2DB-91C3-44EA-A790-CAE38E9B6DA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8632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648E-E7CC-4E4F-B162-32985DE5B555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2DB-91C3-44EA-A790-CAE38E9B6DA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1146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648E-E7CC-4E4F-B162-32985DE5B555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2DB-91C3-44EA-A790-CAE38E9B6DA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3601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648E-E7CC-4E4F-B162-32985DE5B555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2DB-91C3-44EA-A790-CAE38E9B6DA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5902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648E-E7CC-4E4F-B162-32985DE5B555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2DB-91C3-44EA-A790-CAE38E9B6DA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4573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648E-E7CC-4E4F-B162-32985DE5B555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2DB-91C3-44EA-A790-CAE38E9B6DA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4112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648E-E7CC-4E4F-B162-32985DE5B555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2DB-91C3-44EA-A790-CAE38E9B6DA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8634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648E-E7CC-4E4F-B162-32985DE5B555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2DB-91C3-44EA-A790-CAE38E9B6DA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9745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648E-E7CC-4E4F-B162-32985DE5B555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2DB-91C3-44EA-A790-CAE38E9B6DA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476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648E-E7CC-4E4F-B162-32985DE5B555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2DB-91C3-44EA-A790-CAE38E9B6DA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4848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A648E-E7CC-4E4F-B162-32985DE5B555}" type="datetimeFigureOut">
              <a:rPr lang="zh-HK" altLang="en-US" smtClean="0"/>
              <a:t>21/10/2019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832DB-91C3-44EA-A790-CAE38E9B6DA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5922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008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370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909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670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382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996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566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957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463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594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323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857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797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352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93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704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81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804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322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642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522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630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489</Words>
  <Application>Microsoft Office PowerPoint</Application>
  <PresentationFormat>如螢幕大小 (4:3)</PresentationFormat>
  <Paragraphs>32</Paragraphs>
  <Slides>22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9" baseType="lpstr">
      <vt:lpstr>微軟正黑體</vt:lpstr>
      <vt:lpstr>新細明體</vt:lpstr>
      <vt:lpstr>Arial</vt:lpstr>
      <vt:lpstr>Calibri</vt:lpstr>
      <vt:lpstr>Calibri Light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Carissa Tsang</dc:creator>
  <cp:lastModifiedBy>Carissa Tsang</cp:lastModifiedBy>
  <cp:revision>1</cp:revision>
  <dcterms:created xsi:type="dcterms:W3CDTF">2019-10-21T04:09:55Z</dcterms:created>
  <dcterms:modified xsi:type="dcterms:W3CDTF">2019-10-21T04:15:24Z</dcterms:modified>
</cp:coreProperties>
</file>