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9" r:id="rId3"/>
    <p:sldId id="270" r:id="rId4"/>
    <p:sldId id="268" r:id="rId5"/>
    <p:sldId id="271" r:id="rId6"/>
    <p:sldId id="272" r:id="rId7"/>
    <p:sldId id="260" r:id="rId8"/>
    <p:sldId id="261" r:id="rId9"/>
    <p:sldId id="267" r:id="rId10"/>
    <p:sldId id="257" r:id="rId1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5534" autoAdjust="0"/>
  </p:normalViewPr>
  <p:slideViewPr>
    <p:cSldViewPr>
      <p:cViewPr varScale="1">
        <p:scale>
          <a:sx n="74" d="100"/>
          <a:sy n="74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8A09EA-1E73-4867-8143-ED21F9BA7456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EDE9C2-CC10-4107-A903-65ED750C9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739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EPKSO9nA2k" TargetMode="External"/><Relationship Id="rId3" Type="http://schemas.openxmlformats.org/officeDocument/2006/relationships/hyperlink" Target="https://en.unesco.org/" TargetMode="External"/><Relationship Id="rId7" Type="http://schemas.openxmlformats.org/officeDocument/2006/relationships/hyperlink" Target="http://www.worldvision.org.hk/media/wvcontent/attachments/sq128_01_featur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ducation-transforms.org/en/" TargetMode="External"/><Relationship Id="rId5" Type="http://schemas.openxmlformats.org/officeDocument/2006/relationships/hyperlink" Target="http://en.unesco.org/gem-report/" TargetMode="External"/><Relationship Id="rId4" Type="http://schemas.openxmlformats.org/officeDocument/2006/relationships/hyperlink" Target="http://unesdoc.unesco.org/ulis/cgi-bin/ulis.pl?catno=225660&amp;gp=1&amp;mode=e&amp;lin=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讓幼兒學懂愛惜校園，感謝帶他上學的人，並以行動幫助有需要的人 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C3FCD-A128-4B84-BA5B-13FFC3DCE5C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68642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［只供老師參考</a:t>
            </a:r>
            <a:r>
              <a:rPr lang="zh-TW" altLang="en-US" dirty="0" smtClean="0"/>
              <a:t>］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聯合國教育、科學與文化組織 </a:t>
            </a:r>
            <a:r>
              <a:rPr lang="en-AU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https://en.unesco.org/</a:t>
            </a:r>
            <a:endParaRPr lang="en-AU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zh-TW" altLang="zh-TW" sz="1200" dirty="0" smtClean="0"/>
              <a:t>全民教育</a:t>
            </a:r>
            <a:r>
              <a:rPr lang="zh-TW" altLang="en-US" sz="1200" dirty="0" smtClean="0"/>
              <a:t>進度報告</a:t>
            </a:r>
            <a:r>
              <a:rPr lang="en-US" altLang="zh-TW" sz="1200" dirty="0" smtClean="0"/>
              <a:t>2013-2014 </a:t>
            </a:r>
            <a:r>
              <a:rPr lang="en-AU" altLang="zh-TW" sz="1200" dirty="0" smtClean="0">
                <a:hlinkClick r:id="rId4"/>
              </a:rPr>
              <a:t>http://unesdoc.unesco.org/ulis/cgi-bin/ulis.pl?catno=225660&amp;gp=1&amp;mode=e&amp;lin=1</a:t>
            </a:r>
            <a:endParaRPr lang="en-AU" altLang="zh-TW" sz="1200" dirty="0" smtClean="0"/>
          </a:p>
          <a:p>
            <a:pPr lvl="1" eaLnBrk="1" hangingPunct="1"/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Global Education Monitoring Report </a:t>
            </a:r>
            <a:r>
              <a:rPr lang="en-AU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AU" altLang="zh-TW" sz="1200" dirty="0" smtClean="0">
                <a:hlinkClick r:id="rId5"/>
              </a:rPr>
              <a:t>http://en.unesco.org/gem-report/</a:t>
            </a:r>
            <a:endParaRPr lang="en-AU" altLang="zh-TW" sz="1200" dirty="0" smtClean="0"/>
          </a:p>
          <a:p>
            <a:pPr lvl="1" eaLnBrk="1" hangingPunct="1"/>
            <a:r>
              <a:rPr lang="en-AU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http://www.education-transforms.org/en/</a:t>
            </a:r>
            <a:endParaRPr lang="en-AU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香港世界宣明會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 eaLnBrk="1" hangingPunct="1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專題網頁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教育危機</a:t>
            </a:r>
            <a:endParaRPr lang="en-AU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AU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http://www.worldvision.org.hk/learn/education-crisis/</a:t>
            </a:r>
          </a:p>
          <a:p>
            <a:pPr lvl="1" eaLnBrk="1" hangingPunct="1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世情專題文章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我們有相同的夢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讓兒童受教育</a:t>
            </a:r>
            <a:endParaRPr lang="en-AU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AU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AU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http://www.worldvision.org.hk/media/wvcontent/attachments/sq128_01_feature.pdf</a:t>
            </a:r>
            <a:endParaRPr lang="en-AU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r:id="rId6"/>
            </a:endParaRPr>
          </a:p>
          <a:p>
            <a:pPr lvl="1" eaLnBrk="1" hangingPunct="1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貧窮孩子</a:t>
            </a:r>
            <a:r>
              <a:rPr lang="en-AU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GOAL to School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教育短片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AU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https://www.youtube.com/watch?v=ZEPKSO9nA2k</a:t>
            </a:r>
            <a:endParaRPr lang="en-US" altLang="zh-TW" dirty="0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0B26E9-519E-4FFC-A215-D144053ACC6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0313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講題：大踏步上學去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>
              <a:lnSpc>
                <a:spcPct val="150000"/>
              </a:lnSpc>
            </a:pPr>
            <a:r>
              <a:rPr lang="zh-TW" altLang="en-US" smtClean="0"/>
              <a:t>內容：籍著</a:t>
            </a:r>
            <a:r>
              <a:rPr lang="en-US" altLang="zh-TW" smtClean="0"/>
              <a:t>3</a:t>
            </a:r>
            <a:r>
              <a:rPr lang="zh-TW" altLang="en-US" smtClean="0"/>
              <a:t>個故事認識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貧困孩子的上學方法 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需要行泥漿路、過竹橋、爬山、走進河中過河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，上學路途中遇到的各種困難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貧困孩子上學路途遙遠及危險，對他們有何影響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3F973B-023B-4043-881D-364ED3DFEFA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0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住在孟加拉的貝貝，今年</a:t>
            </a:r>
            <a:r>
              <a:rPr lang="en-US" altLang="zh-TW" smtClean="0"/>
              <a:t>9</a:t>
            </a:r>
            <a:r>
              <a:rPr lang="zh-TW" altLang="en-US" smtClean="0"/>
              <a:t>歲，每一日都是自己獨自走路上學，她步行的路程很遠和危險</a:t>
            </a:r>
            <a:endParaRPr lang="en-US" altLang="zh-TW" smtClean="0"/>
          </a:p>
          <a:p>
            <a:r>
              <a:rPr lang="zh-TW" altLang="en-US" smtClean="0"/>
              <a:t>需要走過一條很窄的竹橋過河才可以到達學校，竹橋會搖搖搖晃晃，下雨時竹橋會很滑，十分危險</a:t>
            </a:r>
            <a:r>
              <a:rPr lang="en-US" altLang="zh-TW" smtClean="0"/>
              <a:t>!</a:t>
            </a:r>
            <a:r>
              <a:rPr lang="zh-TW" altLang="en-US" smtClean="0"/>
              <a:t> 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B4CBC-75D7-456D-836F-76CCF9B28188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6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貧困國家的小朋友得到幫助</a:t>
            </a:r>
            <a:r>
              <a:rPr lang="en-US" altLang="zh-TW" smtClean="0"/>
              <a:t> </a:t>
            </a:r>
            <a:r>
              <a:rPr lang="zh-TW" altLang="en-US" smtClean="0"/>
              <a:t>，在村內修建樓梯、天橋及道路，他們可以安全及快捷地上學</a:t>
            </a:r>
            <a:endParaRPr lang="en-US" altLang="zh-TW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D03FF5-5B58-44BE-8527-9101315BE88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3841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住在老撾的妮妮，往學校的路途遙遠，每天需要很早起床走路上學，因為在下雨時道路水浸而不能上學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她得到宣明會幫助，在村內修建了完善的道路，在下雨時不會水浸，妮妮可以與同學一起走路或踏單車上學，現在上學和放學的路程很安全及快捷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017A3-0673-446E-ADA4-54F96500A975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7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放學後妮妮很快回到家中做完功課，還可以幫媽媽做家務和餵養小鴨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F57AE-D1FD-47C7-9C51-294F805C85A5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8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/>
              <a:t>幫助有需要的人，透過捐款讓貧困國家的孩子可以得到幫助，上學的路途可以變得安全</a:t>
            </a:r>
            <a:endParaRPr lang="en-US" altLang="zh-TW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altLang="zh-TW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幼兒學懂愛惜校園、學校內的物品，珍惜可以每天上學的機會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感謝帶他上學的人，透過故事認識貧困國家的孩子都是獨自上學，</a:t>
            </a:r>
            <a:r>
              <a:rPr lang="zh-TW" altLang="en-US" smtClean="0"/>
              <a:t>讓幼兒都感謝每天陪同自己上學的人</a:t>
            </a: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CA0B82-40CF-4504-9F94-10EA852536C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1710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怎樣關心及幫助貧困孩子能有安全的路途上學？ （詳情可參考：宣明會專題網頁：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教育危機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答</a:t>
            </a:r>
            <a:r>
              <a:rPr lang="zh-TW" altLang="en-US" dirty="0" smtClean="0">
                <a:sym typeface="Wingdings" pitchFamily="2" charset="2"/>
              </a:rPr>
              <a:t>：（例子）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善用零用錢、利是錢，可以捐款幫助有需要的人 </a:t>
            </a: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sym typeface="Wingdings" pitchFamily="2" charset="2"/>
              </a:rPr>
              <a:t>    ［影響：因為學校與屋企距離很遙遠，而且路途困難及危險，透過捐款可以幫助貧窮國家修建道路、樓梯及天橋，</a:t>
            </a: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sym typeface="Wingdings" pitchFamily="2" charset="2"/>
              </a:rPr>
              <a:t>         令孩子可以安全、快捷回到學校］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與家人和朋友分享貧困孩子的故事，讓更多人關心他們  </a:t>
            </a: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2)</a:t>
            </a:r>
            <a:r>
              <a:rPr lang="zh-TW" altLang="en-US" dirty="0" smtClean="0"/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我們可以怎樣愛惜校園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答</a:t>
            </a:r>
            <a:r>
              <a:rPr lang="zh-TW" altLang="en-US" dirty="0" smtClean="0">
                <a:sym typeface="Wingdings" pitchFamily="2" charset="2"/>
              </a:rPr>
              <a:t>：（例子）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愛惜擁有舒適、設備完善的校園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愛惜校園內的所有物品 </a:t>
            </a:r>
            <a:r>
              <a:rPr lang="en-US" altLang="zh-TW" dirty="0" smtClean="0">
                <a:sym typeface="Wingdings" pitchFamily="2" charset="2"/>
              </a:rPr>
              <a:t>(</a:t>
            </a:r>
            <a:r>
              <a:rPr lang="zh-TW" altLang="en-US" dirty="0" smtClean="0">
                <a:sym typeface="Wingdings" pitchFamily="2" charset="2"/>
              </a:rPr>
              <a:t>例如</a:t>
            </a:r>
            <a:r>
              <a:rPr lang="en-US" altLang="zh-TW" dirty="0" smtClean="0">
                <a:sym typeface="Wingdings" pitchFamily="2" charset="2"/>
              </a:rPr>
              <a:t>:</a:t>
            </a:r>
            <a:r>
              <a:rPr lang="zh-TW" altLang="en-US" dirty="0" smtClean="0">
                <a:sym typeface="Wingdings" pitchFamily="2" charset="2"/>
              </a:rPr>
              <a:t> 看圖書時小心翻頁、輕力擺放玩具、不要塗污棹椅牆壁</a:t>
            </a:r>
            <a:r>
              <a:rPr lang="en-US" altLang="zh-TW" dirty="0" smtClean="0">
                <a:sym typeface="Wingdings" pitchFamily="2" charset="2"/>
              </a:rPr>
              <a:t>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珍惜讀書機會，好好學習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B2441-7449-4D71-BA53-507634A4D02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2720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［只供老師參考］</a:t>
            </a:r>
          </a:p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聯合國教育、科學與文化組織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zh-TW" dirty="0" smtClean="0"/>
              <a:t>http://uis.unesco.org/en/news/263-million-children-and-youth-are-out-school</a:t>
            </a:r>
          </a:p>
          <a:p>
            <a:pPr eaLnBrk="1" hangingPunct="1">
              <a:spcBef>
                <a:spcPct val="0"/>
              </a:spcBef>
            </a:pPr>
            <a:r>
              <a:rPr lang="en-AU" altLang="zh-TW" dirty="0" smtClean="0"/>
              <a:t>http://www.uis.unesco.org/Education/Documents/fs-31-out-of-school-children-en.pdf</a:t>
            </a:r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264797-4594-4ED6-AB78-5D680AC4FC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3973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33C9-DC79-4584-ABD6-8BBDD33D0E8B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7D5A-7CF9-4CC1-9541-896C46A06F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598607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45ED-A4AA-4162-AD79-EF86C9CA2CCB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18C0-EE0A-4C4A-8F0B-78EA5B03EB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22217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0F7C-4AE2-4D4E-B4DB-656B79E4CC48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606B-6C3E-4A6B-B457-DDBE991704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419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7BBD-17FB-4A4A-AA9E-A72DD893718D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8D3D-FF6F-45E5-ABCE-9E59E792DF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3569" y="246522"/>
            <a:ext cx="126248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806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9F27-A34F-46AE-9D28-83B4BF51622E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9BF5-4139-4B09-952D-8D9C163D94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12607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5EC9-97F0-4C0A-A782-CC17A0D1EF12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37C4-F122-4349-9D1B-9CDD38DC71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87728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0D47-D619-4397-906D-15397C48BBA2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4FE8-D525-4108-882E-54599BC2B1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36923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3C4D-5493-4387-A898-24FD650EA9CA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885C-F223-45BE-A95F-FA62FBF77E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06113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F7DD-751C-42D0-A566-2B94E054B8D0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5CD8-7DE0-4763-B331-6B9D211621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77712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1677-E992-416B-8392-B4DB18B11BB6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46B4-906A-41DE-BCBD-43749AFA76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32890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DBFE-CC7E-4883-B41E-27E68D222D2B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B669-A1E2-4B15-BEAE-DC217A327B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5647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F2A338-1AEE-42F0-84CC-34CC0A07C6AA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B012A6-C5DE-4627-928A-6B626E9493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3949" y="0"/>
            <a:ext cx="9255453" cy="6858001"/>
            <a:chOff x="-3949" y="0"/>
            <a:chExt cx="9255453" cy="685800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9" y="2204865"/>
              <a:ext cx="9166093" cy="465313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0"/>
              <a:ext cx="9144000" cy="3163824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65125" y="31928"/>
            <a:ext cx="8370533" cy="6843535"/>
            <a:chOff x="365125" y="31928"/>
            <a:chExt cx="8370533" cy="6843535"/>
          </a:xfrm>
        </p:grpSpPr>
        <p:pic>
          <p:nvPicPr>
            <p:cNvPr id="21509" name="Picture 2" descr="C:\Users\calvinng\Documents\Primary\Talks\FY15\Education\D055-0803-44_46084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33" b="8138"/>
            <a:stretch>
              <a:fillRect/>
            </a:stretch>
          </p:blipFill>
          <p:spPr bwMode="auto">
            <a:xfrm>
              <a:off x="365125" y="3992563"/>
              <a:ext cx="8353425" cy="288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25" y="31928"/>
              <a:ext cx="8370533" cy="5419814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190" y="260648"/>
            <a:ext cx="9319337" cy="6768752"/>
            <a:chOff x="5190" y="260648"/>
            <a:chExt cx="9319337" cy="676875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" y="629959"/>
              <a:ext cx="9319337" cy="6399441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955" y="260648"/>
              <a:ext cx="4029805" cy="1176630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022"/>
            <a:ext cx="8347863" cy="62553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" descr="C:\Documents and Settings\ivanyik\My Documents\WVLogo\World Vision Logo - RGB(Chi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604448" cy="63209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7938" y="6350"/>
            <a:ext cx="9151938" cy="6851650"/>
            <a:chOff x="-7938" y="6350"/>
            <a:chExt cx="9151938" cy="6851650"/>
          </a:xfrm>
        </p:grpSpPr>
        <p:pic>
          <p:nvPicPr>
            <p:cNvPr id="1126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1" r="7777"/>
            <a:stretch>
              <a:fillRect/>
            </a:stretch>
          </p:blipFill>
          <p:spPr bwMode="auto">
            <a:xfrm>
              <a:off x="-7938" y="873125"/>
              <a:ext cx="9151938" cy="598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圖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50"/>
              <a:ext cx="2689225" cy="17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9135"/>
            <a:ext cx="8297777" cy="62288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1" y="334715"/>
            <a:ext cx="9028959" cy="65232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273528"/>
            <a:ext cx="9144000" cy="6657497"/>
            <a:chOff x="0" y="273528"/>
            <a:chExt cx="9144000" cy="6657497"/>
          </a:xfrm>
        </p:grpSpPr>
        <p:pic>
          <p:nvPicPr>
            <p:cNvPr id="17413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75" b="11491"/>
            <a:stretch>
              <a:fillRect/>
            </a:stretch>
          </p:blipFill>
          <p:spPr bwMode="auto">
            <a:xfrm>
              <a:off x="0" y="3213100"/>
              <a:ext cx="9144000" cy="371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03" y="273528"/>
              <a:ext cx="8967993" cy="4523624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 descr="C:\Users\calvinng\Documents\Primary\Talks\FY15\Education\D165-0697-31_462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845050"/>
            <a:ext cx="8963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7" y="404664"/>
            <a:ext cx="8535140" cy="56149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531</Words>
  <Application>Microsoft Office PowerPoint</Application>
  <PresentationFormat>如螢幕大小 (4:3)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World Vision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World Vision Hong Kong</dc:creator>
  <cp:lastModifiedBy>Purple Leung</cp:lastModifiedBy>
  <cp:revision>235</cp:revision>
  <dcterms:created xsi:type="dcterms:W3CDTF">2014-07-28T08:41:47Z</dcterms:created>
  <dcterms:modified xsi:type="dcterms:W3CDTF">2017-08-22T08:30:12Z</dcterms:modified>
</cp:coreProperties>
</file>